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11" r:id="rId2"/>
    <p:sldId id="280" r:id="rId3"/>
    <p:sldId id="296" r:id="rId4"/>
    <p:sldId id="277" r:id="rId5"/>
    <p:sldId id="293" r:id="rId6"/>
    <p:sldId id="298" r:id="rId7"/>
    <p:sldId id="299" r:id="rId8"/>
    <p:sldId id="292" r:id="rId9"/>
    <p:sldId id="300" r:id="rId10"/>
    <p:sldId id="310" r:id="rId11"/>
    <p:sldId id="312" r:id="rId12"/>
    <p:sldId id="313" r:id="rId13"/>
    <p:sldId id="314" r:id="rId14"/>
    <p:sldId id="315" r:id="rId15"/>
    <p:sldId id="305" r:id="rId16"/>
    <p:sldId id="316" r:id="rId17"/>
    <p:sldId id="264" r:id="rId18"/>
  </p:sldIdLst>
  <p:sldSz cx="9144000" cy="6858000" type="screen4x3"/>
  <p:notesSz cx="6718300" cy="98552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ndrith" initials="sp" lastIdx="2" clrIdx="0">
    <p:extLst>
      <p:ext uri="{19B8F6BF-5375-455C-9EA6-DF929625EA0E}">
        <p15:presenceInfo xmlns:p15="http://schemas.microsoft.com/office/powerpoint/2012/main" userId="spendrit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6D8"/>
    <a:srgbClr val="019CDC"/>
    <a:srgbClr val="00A3A1"/>
    <a:srgbClr val="BC204B"/>
    <a:srgbClr val="F68D2E"/>
    <a:srgbClr val="EAAA00"/>
    <a:srgbClr val="43B02A"/>
    <a:srgbClr val="009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57" autoAdjust="0"/>
  </p:normalViewPr>
  <p:slideViewPr>
    <p:cSldViewPr snapToGrid="0" showGuides="1">
      <p:cViewPr>
        <p:scale>
          <a:sx n="100" d="100"/>
          <a:sy n="100" d="100"/>
        </p:scale>
        <p:origin x="1956" y="5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3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1993B-3482-46F0-B4F9-EF4F6CBCF2C5}" type="datetimeFigureOut">
              <a:rPr lang="pl-PL" smtClean="0"/>
              <a:t>2018-11-06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E298E-B232-4C12-BE15-584B539652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2445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4472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482" y="0"/>
            <a:ext cx="2911263" cy="494472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231B3DE-6018-440E-974E-797899BE8A8C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31900"/>
            <a:ext cx="4432300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830" y="4742815"/>
            <a:ext cx="5374640" cy="3880486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0731"/>
            <a:ext cx="2911263" cy="494471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482" y="9360731"/>
            <a:ext cx="2911263" cy="494471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F3AE01F9-ED75-49DA-B48E-9A07A40CA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10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E01F9-ED75-49DA-B48E-9A07A40CA0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65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E01F9-ED75-49DA-B48E-9A07A40CA0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2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6 - No image">
    <p:bg>
      <p:bgPr>
        <a:solidFill>
          <a:srgbClr val="019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44800" y="1346400"/>
            <a:ext cx="6192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slide 6 – </a:t>
            </a:r>
            <a:br>
              <a:rPr lang="en-GB" dirty="0"/>
            </a:br>
            <a:r>
              <a:rPr lang="en-GB" dirty="0"/>
              <a:t>no image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0" y="0"/>
            <a:ext cx="1587731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" name="Freeform 19"/>
          <p:cNvSpPr>
            <a:spLocks noEditPoints="1"/>
          </p:cNvSpPr>
          <p:nvPr userDrawn="1"/>
        </p:nvSpPr>
        <p:spPr bwMode="auto">
          <a:xfrm>
            <a:off x="2064100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064100" y="5036400"/>
            <a:ext cx="6172700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8723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61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52400" y="1209600"/>
            <a:ext cx="7639200" cy="459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9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FIV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52400" y="2099425"/>
            <a:ext cx="1407600" cy="3704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310300" y="2099425"/>
            <a:ext cx="1407600" cy="3704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868200" y="2099425"/>
            <a:ext cx="1407600" cy="3704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426100" y="2099425"/>
            <a:ext cx="1407600" cy="3704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46125" y="1222512"/>
            <a:ext cx="1407600" cy="604800"/>
          </a:xfrm>
          <a:prstGeom prst="homePlate">
            <a:avLst>
              <a:gd name="adj" fmla="val 3197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305594" y="1222512"/>
            <a:ext cx="14076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865063" y="1222512"/>
            <a:ext cx="14076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424532" y="1222512"/>
            <a:ext cx="14076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6984000" y="1222512"/>
            <a:ext cx="14076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984000" y="2099425"/>
            <a:ext cx="1407600" cy="3704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598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FOU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52400" y="2099425"/>
            <a:ext cx="1760400" cy="3704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712000" y="2099425"/>
            <a:ext cx="1760400" cy="3704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671600" y="2099425"/>
            <a:ext cx="1760400" cy="3704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631200" y="2099425"/>
            <a:ext cx="1760400" cy="3704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46125" y="1222512"/>
            <a:ext cx="1760400" cy="604800"/>
          </a:xfrm>
          <a:prstGeom prst="homePlate">
            <a:avLst>
              <a:gd name="adj" fmla="val 3197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707817" y="1222512"/>
            <a:ext cx="17604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4669509" y="1222512"/>
            <a:ext cx="17604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6631200" y="1222512"/>
            <a:ext cx="17604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865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WITH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1"/>
          </p:nvPr>
        </p:nvSpPr>
        <p:spPr bwMode="gray">
          <a:xfrm>
            <a:off x="3957564" y="2906130"/>
            <a:ext cx="1191600" cy="11920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4000" tIns="54000" rIns="54000" bIns="54000" anchor="ctr" anchorCtr="1">
            <a:noAutofit/>
          </a:bodyPr>
          <a:lstStyle>
            <a:lvl1pPr algn="ctr"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26"/>
          </p:nvPr>
        </p:nvSpPr>
        <p:spPr bwMode="gray">
          <a:xfrm>
            <a:off x="752510" y="1209600"/>
            <a:ext cx="2885771" cy="388800"/>
          </a:xfrm>
          <a:prstGeom prst="rect">
            <a:avLst/>
          </a:prstGeom>
          <a:solidFill>
            <a:schemeClr val="tx2"/>
          </a:solidFill>
          <a:ln w="12700">
            <a:solidFill>
              <a:srgbClr val="00338D"/>
            </a:solidFill>
          </a:ln>
        </p:spPr>
        <p:txBody>
          <a:bodyPr vert="horz" lIns="54000" tIns="54000" rIns="54000" bIns="54000" rtlCol="0" anchor="ctr" anchorCtr="0">
            <a:noAutofit/>
          </a:bodyPr>
          <a:lstStyle>
            <a:lvl1pPr>
              <a:defRPr lang="en-US" sz="14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4" name="AutoShape 20"/>
          <p:cNvSpPr>
            <a:spLocks noChangeArrowheads="1"/>
          </p:cNvSpPr>
          <p:nvPr userDrawn="1"/>
        </p:nvSpPr>
        <p:spPr bwMode="gray">
          <a:xfrm rot="2700000" flipH="1" flipV="1">
            <a:off x="4963484" y="4009375"/>
            <a:ext cx="396053" cy="359847"/>
          </a:xfrm>
          <a:prstGeom prst="rightArrow">
            <a:avLst>
              <a:gd name="adj1" fmla="val 63333"/>
              <a:gd name="adj2" fmla="val 49582"/>
            </a:avLst>
          </a:prstGeom>
          <a:solidFill>
            <a:srgbClr val="00338D"/>
          </a:soli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endParaRPr lang="en-CA" sz="1400" dirty="0">
              <a:solidFill>
                <a:srgbClr val="483698"/>
              </a:solidFill>
              <a:latin typeface="+mn-lt"/>
            </a:endParaRPr>
          </a:p>
        </p:txBody>
      </p:sp>
      <p:sp>
        <p:nvSpPr>
          <p:cNvPr id="25" name="AutoShape 20"/>
          <p:cNvSpPr>
            <a:spLocks noChangeArrowheads="1"/>
          </p:cNvSpPr>
          <p:nvPr userDrawn="1"/>
        </p:nvSpPr>
        <p:spPr bwMode="gray">
          <a:xfrm rot="18900000" flipV="1">
            <a:off x="3749594" y="4014666"/>
            <a:ext cx="408055" cy="349264"/>
          </a:xfrm>
          <a:prstGeom prst="rightArrow">
            <a:avLst>
              <a:gd name="adj1" fmla="val 63333"/>
              <a:gd name="adj2" fmla="val 49582"/>
            </a:avLst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endParaRPr lang="en-CA" sz="1400" dirty="0">
              <a:solidFill>
                <a:srgbClr val="483698"/>
              </a:solidFill>
              <a:latin typeface="+mn-lt"/>
            </a:endParaRPr>
          </a:p>
        </p:txBody>
      </p:sp>
      <p:sp>
        <p:nvSpPr>
          <p:cNvPr id="26" name="Text Placeholder 20"/>
          <p:cNvSpPr>
            <a:spLocks noGrp="1"/>
          </p:cNvSpPr>
          <p:nvPr>
            <p:ph type="body" sz="quarter" idx="48"/>
          </p:nvPr>
        </p:nvSpPr>
        <p:spPr bwMode="gray">
          <a:xfrm>
            <a:off x="752510" y="3970800"/>
            <a:ext cx="2885771" cy="388800"/>
          </a:xfrm>
          <a:prstGeom prst="rect">
            <a:avLst/>
          </a:prstGeom>
          <a:solidFill>
            <a:schemeClr val="tx2"/>
          </a:solidFill>
          <a:ln w="12700">
            <a:solidFill>
              <a:srgbClr val="00338D"/>
            </a:solidFill>
          </a:ln>
        </p:spPr>
        <p:txBody>
          <a:bodyPr vert="horz" lIns="54000" tIns="54000" rIns="54000" bIns="54000" rtlCol="0" anchor="ctr" anchorCtr="0">
            <a:noAutofit/>
          </a:bodyPr>
          <a:lstStyle>
            <a:lvl1pPr>
              <a:defRPr lang="en-US" sz="14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7" name="Text Placeholder 20"/>
          <p:cNvSpPr>
            <a:spLocks noGrp="1"/>
          </p:cNvSpPr>
          <p:nvPr>
            <p:ph type="body" sz="quarter" idx="50"/>
          </p:nvPr>
        </p:nvSpPr>
        <p:spPr bwMode="gray">
          <a:xfrm>
            <a:off x="5508000" y="1209600"/>
            <a:ext cx="2885771" cy="388800"/>
          </a:xfrm>
          <a:prstGeom prst="rect">
            <a:avLst/>
          </a:prstGeom>
          <a:solidFill>
            <a:schemeClr val="tx2"/>
          </a:solidFill>
          <a:ln w="12700">
            <a:solidFill>
              <a:srgbClr val="00338D"/>
            </a:solidFill>
          </a:ln>
        </p:spPr>
        <p:txBody>
          <a:bodyPr vert="horz" lIns="54000" tIns="54000" rIns="54000" bIns="54000" rtlCol="0" anchor="ctr" anchorCtr="0">
            <a:noAutofit/>
          </a:bodyPr>
          <a:lstStyle>
            <a:lvl1pPr>
              <a:defRPr lang="en-US" sz="14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8" name="Text Placeholder 20"/>
          <p:cNvSpPr>
            <a:spLocks noGrp="1"/>
          </p:cNvSpPr>
          <p:nvPr>
            <p:ph type="body" sz="quarter" idx="52"/>
          </p:nvPr>
        </p:nvSpPr>
        <p:spPr bwMode="gray">
          <a:xfrm>
            <a:off x="5508000" y="3970800"/>
            <a:ext cx="2885771" cy="388800"/>
          </a:xfrm>
          <a:prstGeom prst="rect">
            <a:avLst/>
          </a:prstGeom>
          <a:solidFill>
            <a:srgbClr val="00338D"/>
          </a:solidFill>
          <a:ln w="12700">
            <a:solidFill>
              <a:srgbClr val="00338D"/>
            </a:solidFill>
          </a:ln>
        </p:spPr>
        <p:txBody>
          <a:bodyPr vert="horz" lIns="54000" tIns="54000" rIns="54000" bIns="54000" rtlCol="0" anchor="ctr" anchorCtr="0">
            <a:noAutofit/>
          </a:bodyPr>
          <a:lstStyle>
            <a:lvl1pPr>
              <a:defRPr lang="en-US" sz="14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9" name="AutoShape 20"/>
          <p:cNvSpPr>
            <a:spLocks noChangeArrowheads="1"/>
          </p:cNvSpPr>
          <p:nvPr userDrawn="1"/>
        </p:nvSpPr>
        <p:spPr bwMode="gray">
          <a:xfrm rot="2700000">
            <a:off x="3762968" y="2667998"/>
            <a:ext cx="382279" cy="377055"/>
          </a:xfrm>
          <a:prstGeom prst="rightArrow">
            <a:avLst>
              <a:gd name="adj1" fmla="val 63333"/>
              <a:gd name="adj2" fmla="val 49582"/>
            </a:avLst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endParaRPr lang="en-CA" sz="1400" dirty="0">
              <a:solidFill>
                <a:srgbClr val="483698"/>
              </a:solidFill>
              <a:latin typeface="+mn-lt"/>
            </a:endParaRPr>
          </a:p>
        </p:txBody>
      </p:sp>
      <p:sp>
        <p:nvSpPr>
          <p:cNvPr id="30" name="AutoShape 20"/>
          <p:cNvSpPr>
            <a:spLocks noChangeArrowheads="1"/>
          </p:cNvSpPr>
          <p:nvPr userDrawn="1"/>
        </p:nvSpPr>
        <p:spPr bwMode="gray">
          <a:xfrm rot="18900000" flipH="1">
            <a:off x="4964093" y="2673543"/>
            <a:ext cx="393864" cy="365965"/>
          </a:xfrm>
          <a:prstGeom prst="rightArrow">
            <a:avLst>
              <a:gd name="adj1" fmla="val 63333"/>
              <a:gd name="adj2" fmla="val 49582"/>
            </a:avLst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endParaRPr lang="en-CA" sz="1400" dirty="0">
              <a:solidFill>
                <a:srgbClr val="483698"/>
              </a:solidFill>
              <a:latin typeface="+mn-lt"/>
            </a:endParaRP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53"/>
          </p:nvPr>
        </p:nvSpPr>
        <p:spPr>
          <a:xfrm>
            <a:off x="752510" y="1598400"/>
            <a:ext cx="2887200" cy="1447300"/>
          </a:xfrm>
          <a:ln w="12700">
            <a:solidFill>
              <a:schemeClr val="tx2"/>
            </a:solidFill>
          </a:ln>
        </p:spPr>
        <p:txBody>
          <a:bodyPr lIns="54000" tIns="54000" rIns="54000" bIns="54000"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54"/>
          </p:nvPr>
        </p:nvSpPr>
        <p:spPr>
          <a:xfrm>
            <a:off x="752510" y="4355784"/>
            <a:ext cx="2887200" cy="1447300"/>
          </a:xfrm>
          <a:ln w="12700">
            <a:solidFill>
              <a:schemeClr val="tx2"/>
            </a:solidFill>
          </a:ln>
        </p:spPr>
        <p:txBody>
          <a:bodyPr lIns="54000" tIns="54000" rIns="54000" bIns="54000"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55"/>
          </p:nvPr>
        </p:nvSpPr>
        <p:spPr>
          <a:xfrm>
            <a:off x="5506571" y="1598400"/>
            <a:ext cx="2887200" cy="1447300"/>
          </a:xfrm>
          <a:ln w="12700">
            <a:solidFill>
              <a:schemeClr val="tx2"/>
            </a:solidFill>
          </a:ln>
        </p:spPr>
        <p:txBody>
          <a:bodyPr lIns="54000" tIns="54000" rIns="54000" bIns="54000"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4" name="Text Placeholder 3"/>
          <p:cNvSpPr>
            <a:spLocks noGrp="1"/>
          </p:cNvSpPr>
          <p:nvPr>
            <p:ph type="body" sz="quarter" idx="56"/>
          </p:nvPr>
        </p:nvSpPr>
        <p:spPr>
          <a:xfrm>
            <a:off x="5506571" y="4355784"/>
            <a:ext cx="2887200" cy="1447300"/>
          </a:xfrm>
          <a:ln w="12700">
            <a:solidFill>
              <a:schemeClr val="tx2"/>
            </a:solidFill>
          </a:ln>
        </p:spPr>
        <p:txBody>
          <a:bodyPr lIns="54000" tIns="54000" rIns="54000" bIns="54000"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072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52400" y="1609825"/>
            <a:ext cx="3726000" cy="4194000"/>
          </a:xfrm>
          <a:ln w="1270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752400" y="1218880"/>
            <a:ext cx="3726000" cy="388800"/>
          </a:xfr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65600" y="1609825"/>
            <a:ext cx="3726000" cy="4194000"/>
          </a:xfrm>
          <a:ln w="1270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4665600" y="1218880"/>
            <a:ext cx="3726000" cy="388800"/>
          </a:xfr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535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52400" y="1609825"/>
            <a:ext cx="3726000" cy="1785600"/>
          </a:xfrm>
          <a:ln w="1270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752400" y="1218880"/>
            <a:ext cx="3726000" cy="388800"/>
          </a:xfr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65600" y="1609825"/>
            <a:ext cx="3726000" cy="1785600"/>
          </a:xfrm>
          <a:ln w="1270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4665600" y="1218880"/>
            <a:ext cx="3726000" cy="388800"/>
          </a:xfr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752400" y="4019650"/>
            <a:ext cx="3726000" cy="1785600"/>
          </a:xfrm>
          <a:ln w="1270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752400" y="3628705"/>
            <a:ext cx="3726000" cy="388800"/>
          </a:xfr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4665600" y="4019650"/>
            <a:ext cx="3726000" cy="1785600"/>
          </a:xfrm>
          <a:ln w="1270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6"/>
          </p:nvPr>
        </p:nvSpPr>
        <p:spPr>
          <a:xfrm>
            <a:off x="4665600" y="3628705"/>
            <a:ext cx="3726000" cy="388800"/>
          </a:xfr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5695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0" t="-1" r="11694" b="17937"/>
          <a:stretch/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7" name="Freeform 19"/>
          <p:cNvSpPr>
            <a:spLocks noEditPoints="1"/>
          </p:cNvSpPr>
          <p:nvPr userDrawn="1"/>
        </p:nvSpPr>
        <p:spPr bwMode="auto">
          <a:xfrm>
            <a:off x="747238" y="6320118"/>
            <a:ext cx="424800" cy="172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8268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44800" y="1346400"/>
            <a:ext cx="6192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Section divider one title style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0" y="0"/>
            <a:ext cx="1587731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" name="Freeform 19"/>
          <p:cNvSpPr>
            <a:spLocks noEditPoints="1"/>
          </p:cNvSpPr>
          <p:nvPr userDrawn="1"/>
        </p:nvSpPr>
        <p:spPr bwMode="auto">
          <a:xfrm>
            <a:off x="2064100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064100" y="5036400"/>
            <a:ext cx="6172700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6961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bg>
      <p:bgPr>
        <a:solidFill>
          <a:srgbClr val="6D20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44800" y="1346400"/>
            <a:ext cx="6192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Section divider two title style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0" y="0"/>
            <a:ext cx="1587731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A3A1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" name="Freeform 19"/>
          <p:cNvSpPr>
            <a:spLocks noEditPoints="1"/>
          </p:cNvSpPr>
          <p:nvPr userDrawn="1"/>
        </p:nvSpPr>
        <p:spPr bwMode="auto">
          <a:xfrm>
            <a:off x="2064100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064100" y="5036400"/>
            <a:ext cx="6172700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277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70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44800" y="1346400"/>
            <a:ext cx="6192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Section divider three title style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0" y="0"/>
            <a:ext cx="1587731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" name="Freeform 19"/>
          <p:cNvSpPr>
            <a:spLocks noEditPoints="1"/>
          </p:cNvSpPr>
          <p:nvPr userDrawn="1"/>
        </p:nvSpPr>
        <p:spPr bwMode="auto">
          <a:xfrm>
            <a:off x="2064100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064100" y="5036400"/>
            <a:ext cx="6172700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81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4">
    <p:bg>
      <p:bgPr>
        <a:solidFill>
          <a:srgbClr val="00A3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44800" y="1346400"/>
            <a:ext cx="6192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Section divider four title style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0" y="0"/>
            <a:ext cx="1587731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470A68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" name="Freeform 19"/>
          <p:cNvSpPr>
            <a:spLocks noEditPoints="1"/>
          </p:cNvSpPr>
          <p:nvPr userDrawn="1"/>
        </p:nvSpPr>
        <p:spPr bwMode="auto">
          <a:xfrm>
            <a:off x="2064100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064100" y="5036400"/>
            <a:ext cx="6172700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1153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LOR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2400" y="432000"/>
            <a:ext cx="7639200" cy="518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Colors</a:t>
            </a:r>
          </a:p>
        </p:txBody>
      </p:sp>
      <p:grpSp>
        <p:nvGrpSpPr>
          <p:cNvPr id="52" name="Group 51"/>
          <p:cNvGrpSpPr/>
          <p:nvPr userDrawn="1"/>
        </p:nvGrpSpPr>
        <p:grpSpPr>
          <a:xfrm>
            <a:off x="752400" y="1430719"/>
            <a:ext cx="7639200" cy="4323905"/>
            <a:chOff x="752400" y="1211263"/>
            <a:chExt cx="7647063" cy="4594225"/>
          </a:xfrm>
        </p:grpSpPr>
        <p:sp>
          <p:nvSpPr>
            <p:cNvPr id="53" name="TextBox 52"/>
            <p:cNvSpPr txBox="1"/>
            <p:nvPr userDrawn="1"/>
          </p:nvSpPr>
          <p:spPr>
            <a:xfrm>
              <a:off x="752400" y="1211263"/>
              <a:ext cx="828675" cy="504825"/>
            </a:xfrm>
            <a:prstGeom prst="rect">
              <a:avLst/>
            </a:prstGeom>
            <a:noFill/>
          </p:spPr>
          <p:txBody>
            <a:bodyPr wrap="square" lIns="0" tIns="0" rIns="54007" bIns="0" rtlCol="0">
              <a:noAutofit/>
            </a:bodyPr>
            <a:lstStyle/>
            <a:p>
              <a:r>
                <a:rPr lang="en-GB" sz="1000" b="1" dirty="0">
                  <a:solidFill>
                    <a:schemeClr val="tx2"/>
                  </a:solidFill>
                </a:rPr>
                <a:t>Primary</a:t>
              </a:r>
            </a:p>
          </p:txBody>
        </p:sp>
        <p:sp>
          <p:nvSpPr>
            <p:cNvPr id="54" name="TextBox 53"/>
            <p:cNvSpPr txBox="1"/>
            <p:nvPr userDrawn="1"/>
          </p:nvSpPr>
          <p:spPr>
            <a:xfrm>
              <a:off x="752400" y="2257893"/>
              <a:ext cx="898425" cy="504825"/>
            </a:xfrm>
            <a:prstGeom prst="rect">
              <a:avLst/>
            </a:prstGeom>
            <a:noFill/>
          </p:spPr>
          <p:txBody>
            <a:bodyPr wrap="square" lIns="0" tIns="0" rIns="54007" bIns="0" rtlCol="0">
              <a:noAutofit/>
            </a:bodyPr>
            <a:lstStyle/>
            <a:p>
              <a:r>
                <a:rPr lang="en-GB" sz="1000" b="1" dirty="0">
                  <a:solidFill>
                    <a:schemeClr val="tx2"/>
                  </a:solidFill>
                </a:rPr>
                <a:t>Secondary</a:t>
              </a:r>
            </a:p>
          </p:txBody>
        </p:sp>
        <p:sp>
          <p:nvSpPr>
            <p:cNvPr id="55" name="TextBox 54"/>
            <p:cNvSpPr txBox="1"/>
            <p:nvPr userDrawn="1"/>
          </p:nvSpPr>
          <p:spPr>
            <a:xfrm>
              <a:off x="752400" y="3304523"/>
              <a:ext cx="898425" cy="504825"/>
            </a:xfrm>
            <a:prstGeom prst="rect">
              <a:avLst/>
            </a:prstGeom>
            <a:noFill/>
          </p:spPr>
          <p:txBody>
            <a:bodyPr wrap="square" lIns="0" tIns="0" rIns="54007" bIns="0" rtlCol="0">
              <a:noAutofit/>
            </a:bodyPr>
            <a:lstStyle/>
            <a:p>
              <a:r>
                <a:rPr lang="en-GB" sz="1000" b="1" dirty="0">
                  <a:solidFill>
                    <a:schemeClr val="tx2"/>
                  </a:solidFill>
                </a:rPr>
                <a:t>Tertiary</a:t>
              </a:r>
            </a:p>
          </p:txBody>
        </p:sp>
        <p:sp>
          <p:nvSpPr>
            <p:cNvPr id="56" name="Rectangle 55"/>
            <p:cNvSpPr/>
            <p:nvPr userDrawn="1"/>
          </p:nvSpPr>
          <p:spPr>
            <a:xfrm>
              <a:off x="1566545" y="1211263"/>
              <a:ext cx="900000" cy="7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KPMG Blue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0 / 51 / 141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57" name="Rectangle 56"/>
            <p:cNvSpPr/>
            <p:nvPr userDrawn="1"/>
          </p:nvSpPr>
          <p:spPr>
            <a:xfrm>
              <a:off x="2555365" y="1211263"/>
              <a:ext cx="900000" cy="720000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Medium Blue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0 / 94 / 184</a:t>
              </a:r>
            </a:p>
          </p:txBody>
        </p:sp>
        <p:sp>
          <p:nvSpPr>
            <p:cNvPr id="58" name="Rectangle 57"/>
            <p:cNvSpPr/>
            <p:nvPr userDrawn="1"/>
          </p:nvSpPr>
          <p:spPr>
            <a:xfrm>
              <a:off x="3544185" y="1211263"/>
              <a:ext cx="900000" cy="720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Light Blue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0 / 145 / 218</a:t>
              </a:r>
            </a:p>
          </p:txBody>
        </p:sp>
        <p:sp>
          <p:nvSpPr>
            <p:cNvPr id="59" name="Rectangle 58"/>
            <p:cNvSpPr/>
            <p:nvPr userDrawn="1"/>
          </p:nvSpPr>
          <p:spPr>
            <a:xfrm>
              <a:off x="1566545" y="2257893"/>
              <a:ext cx="900000" cy="720000"/>
            </a:xfrm>
            <a:prstGeom prst="rect">
              <a:avLst/>
            </a:prstGeom>
            <a:solidFill>
              <a:srgbClr val="4836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Violet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72 / 54 / 152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60" name="Rectangle 59"/>
            <p:cNvSpPr/>
            <p:nvPr userDrawn="1"/>
          </p:nvSpPr>
          <p:spPr>
            <a:xfrm>
              <a:off x="2555365" y="2257893"/>
              <a:ext cx="900000" cy="720000"/>
            </a:xfrm>
            <a:prstGeom prst="rect">
              <a:avLst/>
            </a:prstGeom>
            <a:solidFill>
              <a:srgbClr val="470A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Purple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71 / 10 / 104</a:t>
              </a:r>
            </a:p>
          </p:txBody>
        </p:sp>
        <p:sp>
          <p:nvSpPr>
            <p:cNvPr id="61" name="Rectangle 60"/>
            <p:cNvSpPr/>
            <p:nvPr userDrawn="1"/>
          </p:nvSpPr>
          <p:spPr>
            <a:xfrm>
              <a:off x="3544185" y="2257893"/>
              <a:ext cx="900000" cy="720000"/>
            </a:xfrm>
            <a:prstGeom prst="rect">
              <a:avLst/>
            </a:prstGeom>
            <a:solidFill>
              <a:srgbClr val="6D20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Light Purple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109 / 32 / 119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62" name="Rectangle 61"/>
            <p:cNvSpPr/>
            <p:nvPr userDrawn="1"/>
          </p:nvSpPr>
          <p:spPr>
            <a:xfrm>
              <a:off x="4533005" y="2257893"/>
              <a:ext cx="900000" cy="720000"/>
            </a:xfrm>
            <a:prstGeom prst="rect">
              <a:avLst/>
            </a:prstGeom>
            <a:solidFill>
              <a:srgbClr val="00A3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Green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0 / 163 / 161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63" name="Rectangle 62"/>
            <p:cNvSpPr/>
            <p:nvPr userDrawn="1"/>
          </p:nvSpPr>
          <p:spPr>
            <a:xfrm>
              <a:off x="1566545" y="3304523"/>
              <a:ext cx="900000" cy="720000"/>
            </a:xfrm>
            <a:prstGeom prst="rect">
              <a:avLst/>
            </a:prstGeom>
            <a:solidFill>
              <a:srgbClr val="009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Dark Green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0 / 154 / 68</a:t>
              </a:r>
            </a:p>
          </p:txBody>
        </p:sp>
        <p:sp>
          <p:nvSpPr>
            <p:cNvPr id="64" name="Rectangle 63"/>
            <p:cNvSpPr/>
            <p:nvPr userDrawn="1"/>
          </p:nvSpPr>
          <p:spPr>
            <a:xfrm>
              <a:off x="2555365" y="3304523"/>
              <a:ext cx="900000" cy="720000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Light Green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67 / 176 / 42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65" name="Rectangle 64"/>
            <p:cNvSpPr/>
            <p:nvPr userDrawn="1"/>
          </p:nvSpPr>
          <p:spPr>
            <a:xfrm>
              <a:off x="3544185" y="3304523"/>
              <a:ext cx="900000" cy="720000"/>
            </a:xfrm>
            <a:prstGeom prst="rect">
              <a:avLst/>
            </a:prstGeom>
            <a:solidFill>
              <a:srgbClr val="EAAA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Yellow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234 / 170 / 0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66" name="Rectangle 65"/>
            <p:cNvSpPr/>
            <p:nvPr userDrawn="1"/>
          </p:nvSpPr>
          <p:spPr>
            <a:xfrm>
              <a:off x="4533005" y="3304523"/>
              <a:ext cx="900000" cy="720000"/>
            </a:xfrm>
            <a:prstGeom prst="rect">
              <a:avLst/>
            </a:prstGeom>
            <a:solidFill>
              <a:srgbClr val="F68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Orange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246 / 141 / 46</a:t>
              </a:r>
            </a:p>
          </p:txBody>
        </p:sp>
        <p:sp>
          <p:nvSpPr>
            <p:cNvPr id="67" name="Rectangle 66"/>
            <p:cNvSpPr/>
            <p:nvPr userDrawn="1"/>
          </p:nvSpPr>
          <p:spPr>
            <a:xfrm>
              <a:off x="5521825" y="3304523"/>
              <a:ext cx="900000" cy="720000"/>
            </a:xfrm>
            <a:prstGeom prst="rect">
              <a:avLst/>
            </a:prstGeom>
            <a:solidFill>
              <a:srgbClr val="BC20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Red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188 / 32 / 75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68" name="Rectangle 67"/>
            <p:cNvSpPr/>
            <p:nvPr userDrawn="1"/>
          </p:nvSpPr>
          <p:spPr>
            <a:xfrm>
              <a:off x="6510645" y="3304523"/>
              <a:ext cx="900000" cy="720000"/>
            </a:xfrm>
            <a:prstGeom prst="rect">
              <a:avLst/>
            </a:prstGeom>
            <a:solidFill>
              <a:srgbClr val="C600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Pink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198 / 0 / 126</a:t>
              </a:r>
            </a:p>
          </p:txBody>
        </p:sp>
        <p:sp>
          <p:nvSpPr>
            <p:cNvPr id="69" name="Rectangle 68"/>
            <p:cNvSpPr/>
            <p:nvPr userDrawn="1"/>
          </p:nvSpPr>
          <p:spPr>
            <a:xfrm>
              <a:off x="1566545" y="4285386"/>
              <a:ext cx="900000" cy="7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KPMG Blue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0 / 51 / 141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70" name="Rectangle 69"/>
            <p:cNvSpPr/>
            <p:nvPr userDrawn="1"/>
          </p:nvSpPr>
          <p:spPr>
            <a:xfrm>
              <a:off x="4533005" y="4285386"/>
              <a:ext cx="900000" cy="720000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Medium Blue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0 / 94 / 184</a:t>
              </a:r>
            </a:p>
          </p:txBody>
        </p:sp>
        <p:sp>
          <p:nvSpPr>
            <p:cNvPr id="71" name="Rectangle 70"/>
            <p:cNvSpPr/>
            <p:nvPr userDrawn="1"/>
          </p:nvSpPr>
          <p:spPr>
            <a:xfrm>
              <a:off x="2555365" y="4285386"/>
              <a:ext cx="900000" cy="720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Light Blue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0 / 145 / 218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72" name="Rectangle 71"/>
            <p:cNvSpPr/>
            <p:nvPr userDrawn="1"/>
          </p:nvSpPr>
          <p:spPr>
            <a:xfrm>
              <a:off x="3544185" y="4285386"/>
              <a:ext cx="900000" cy="720000"/>
            </a:xfrm>
            <a:prstGeom prst="rect">
              <a:avLst/>
            </a:prstGeom>
            <a:solidFill>
              <a:srgbClr val="6D20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Light Purple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109 / 32 / 119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73" name="Rectangle 72"/>
            <p:cNvSpPr/>
            <p:nvPr userDrawn="1"/>
          </p:nvSpPr>
          <p:spPr>
            <a:xfrm>
              <a:off x="5521825" y="4285386"/>
              <a:ext cx="900000" cy="720000"/>
            </a:xfrm>
            <a:prstGeom prst="rect">
              <a:avLst/>
            </a:prstGeom>
            <a:solidFill>
              <a:srgbClr val="00A3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Green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0 / 163 / 161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74" name="Rectangle 73"/>
            <p:cNvSpPr/>
            <p:nvPr userDrawn="1"/>
          </p:nvSpPr>
          <p:spPr>
            <a:xfrm>
              <a:off x="7499463" y="4285386"/>
              <a:ext cx="900000" cy="720000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Light Green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67 / 176 / 42</a:t>
              </a:r>
            </a:p>
          </p:txBody>
        </p:sp>
        <p:sp>
          <p:nvSpPr>
            <p:cNvPr id="75" name="Rectangle 74"/>
            <p:cNvSpPr/>
            <p:nvPr userDrawn="1"/>
          </p:nvSpPr>
          <p:spPr>
            <a:xfrm>
              <a:off x="6510645" y="4285386"/>
              <a:ext cx="900000" cy="720000"/>
            </a:xfrm>
            <a:prstGeom prst="rect">
              <a:avLst/>
            </a:prstGeom>
            <a:solidFill>
              <a:srgbClr val="EAAA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>
                  <a:solidFill>
                    <a:schemeClr val="bg1"/>
                  </a:solidFill>
                </a:rPr>
                <a:t>Yellow</a:t>
              </a:r>
            </a:p>
            <a:p>
              <a:pPr algn="ctr"/>
              <a:r>
                <a:rPr lang="en-GB" sz="900">
                  <a:solidFill>
                    <a:schemeClr val="bg1"/>
                  </a:solidFill>
                </a:rPr>
                <a:t>234 / 170 / 0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76" name="Rectangle 75"/>
            <p:cNvSpPr/>
            <p:nvPr userDrawn="1"/>
          </p:nvSpPr>
          <p:spPr>
            <a:xfrm>
              <a:off x="1566545" y="5085488"/>
              <a:ext cx="900000" cy="720000"/>
            </a:xfrm>
            <a:prstGeom prst="rect">
              <a:avLst/>
            </a:prstGeom>
            <a:solidFill>
              <a:srgbClr val="C600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Pink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198 / 0 / 126</a:t>
              </a:r>
            </a:p>
          </p:txBody>
        </p:sp>
        <p:sp>
          <p:nvSpPr>
            <p:cNvPr id="77" name="Rectangle 76"/>
            <p:cNvSpPr/>
            <p:nvPr userDrawn="1"/>
          </p:nvSpPr>
          <p:spPr>
            <a:xfrm>
              <a:off x="2555365" y="5085488"/>
              <a:ext cx="900000" cy="720000"/>
            </a:xfrm>
            <a:prstGeom prst="rect">
              <a:avLst/>
            </a:prstGeom>
            <a:solidFill>
              <a:srgbClr val="753F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Dark</a:t>
              </a:r>
              <a:r>
                <a:rPr lang="en-GB" sz="900" baseline="0" dirty="0">
                  <a:solidFill>
                    <a:schemeClr val="bg1"/>
                  </a:solidFill>
                </a:rPr>
                <a:t> Brown</a:t>
              </a:r>
            </a:p>
            <a:p>
              <a:pPr algn="ctr"/>
              <a:r>
                <a:rPr lang="en-GB" sz="900" baseline="0" dirty="0">
                  <a:solidFill>
                    <a:schemeClr val="bg1"/>
                  </a:solidFill>
                </a:rPr>
                <a:t>117 / 63 / 25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78" name="Rectangle 77"/>
            <p:cNvSpPr/>
            <p:nvPr userDrawn="1"/>
          </p:nvSpPr>
          <p:spPr>
            <a:xfrm>
              <a:off x="3544185" y="5085488"/>
              <a:ext cx="900000" cy="720000"/>
            </a:xfrm>
            <a:prstGeom prst="rect">
              <a:avLst/>
            </a:prstGeom>
            <a:solidFill>
              <a:srgbClr val="9B64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Light </a:t>
              </a:r>
              <a:r>
                <a:rPr lang="en-GB" sz="900" baseline="0" dirty="0">
                  <a:solidFill>
                    <a:schemeClr val="bg1"/>
                  </a:solidFill>
                </a:rPr>
                <a:t>Brown</a:t>
              </a:r>
            </a:p>
            <a:p>
              <a:pPr algn="ctr"/>
              <a:r>
                <a:rPr lang="en-GB" sz="900" baseline="0" dirty="0">
                  <a:solidFill>
                    <a:schemeClr val="bg1"/>
                  </a:solidFill>
                </a:rPr>
                <a:t>155 / 100 / 46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79" name="Rectangle 78"/>
            <p:cNvSpPr/>
            <p:nvPr userDrawn="1"/>
          </p:nvSpPr>
          <p:spPr>
            <a:xfrm>
              <a:off x="5521825" y="5085488"/>
              <a:ext cx="900000" cy="720000"/>
            </a:xfrm>
            <a:prstGeom prst="rect">
              <a:avLst/>
            </a:prstGeom>
            <a:solidFill>
              <a:srgbClr val="E3BC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Beige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227 / 188 / 159</a:t>
              </a:r>
            </a:p>
          </p:txBody>
        </p:sp>
        <p:sp>
          <p:nvSpPr>
            <p:cNvPr id="80" name="Rectangle 79"/>
            <p:cNvSpPr/>
            <p:nvPr userDrawn="1"/>
          </p:nvSpPr>
          <p:spPr>
            <a:xfrm>
              <a:off x="4533005" y="5085488"/>
              <a:ext cx="900000" cy="720000"/>
            </a:xfrm>
            <a:prstGeom prst="rect">
              <a:avLst/>
            </a:prstGeom>
            <a:solidFill>
              <a:srgbClr val="9D93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Olive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157 / 147 / 117</a:t>
              </a:r>
            </a:p>
          </p:txBody>
        </p:sp>
        <p:sp>
          <p:nvSpPr>
            <p:cNvPr id="81" name="Rectangle 80"/>
            <p:cNvSpPr/>
            <p:nvPr userDrawn="1"/>
          </p:nvSpPr>
          <p:spPr>
            <a:xfrm>
              <a:off x="6510645" y="5085488"/>
              <a:ext cx="900000" cy="720000"/>
            </a:xfrm>
            <a:prstGeom prst="rect">
              <a:avLst/>
            </a:prstGeom>
            <a:solidFill>
              <a:srgbClr val="E368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Light Pink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227 / 104 /</a:t>
              </a:r>
              <a:r>
                <a:rPr lang="en-GB" sz="900" baseline="0" dirty="0">
                  <a:solidFill>
                    <a:schemeClr val="bg1"/>
                  </a:solidFill>
                </a:rPr>
                <a:t> 119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sp>
          <p:nvSpPr>
            <p:cNvPr id="82" name="TextBox 81"/>
            <p:cNvSpPr txBox="1"/>
            <p:nvPr userDrawn="1"/>
          </p:nvSpPr>
          <p:spPr>
            <a:xfrm>
              <a:off x="752400" y="4285386"/>
              <a:ext cx="814145" cy="504825"/>
            </a:xfrm>
            <a:prstGeom prst="rect">
              <a:avLst/>
            </a:prstGeom>
            <a:noFill/>
          </p:spPr>
          <p:txBody>
            <a:bodyPr wrap="square" lIns="0" tIns="0" rIns="54007" bIns="0" rtlCol="0">
              <a:noAutofit/>
            </a:bodyPr>
            <a:lstStyle/>
            <a:p>
              <a:r>
                <a:rPr lang="en-GB" sz="1000" b="1" dirty="0">
                  <a:solidFill>
                    <a:schemeClr val="tx2"/>
                  </a:solidFill>
                </a:rPr>
                <a:t>Colour</a:t>
              </a:r>
              <a:r>
                <a:rPr lang="en-GB" sz="1000" b="1" baseline="0" dirty="0">
                  <a:solidFill>
                    <a:schemeClr val="tx2"/>
                  </a:solidFill>
                </a:rPr>
                <a:t> o</a:t>
              </a:r>
              <a:r>
                <a:rPr lang="en-GB" sz="1000" b="1" dirty="0">
                  <a:solidFill>
                    <a:schemeClr val="tx2"/>
                  </a:solidFill>
                </a:rPr>
                <a:t>rder for graphs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8833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1570037" y="2682350"/>
            <a:ext cx="2537711" cy="386968"/>
            <a:chOff x="1584326" y="3716338"/>
            <a:chExt cx="2425700" cy="369888"/>
          </a:xfrm>
        </p:grpSpPr>
        <p:sp>
          <p:nvSpPr>
            <p:cNvPr id="1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1585913" y="3721100"/>
              <a:ext cx="24225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/>
            <p:cNvSpPr>
              <a:spLocks/>
            </p:cNvSpPr>
            <p:nvPr userDrawn="1"/>
          </p:nvSpPr>
          <p:spPr bwMode="auto">
            <a:xfrm>
              <a:off x="2409826" y="3717925"/>
              <a:ext cx="360363" cy="368300"/>
            </a:xfrm>
            <a:custGeom>
              <a:avLst/>
              <a:gdLst>
                <a:gd name="T0" fmla="*/ 0 w 155"/>
                <a:gd name="T1" fmla="*/ 148 h 155"/>
                <a:gd name="T2" fmla="*/ 0 w 155"/>
                <a:gd name="T3" fmla="*/ 7 h 155"/>
                <a:gd name="T4" fmla="*/ 7 w 155"/>
                <a:gd name="T5" fmla="*/ 0 h 155"/>
                <a:gd name="T6" fmla="*/ 148 w 155"/>
                <a:gd name="T7" fmla="*/ 0 h 155"/>
                <a:gd name="T8" fmla="*/ 155 w 155"/>
                <a:gd name="T9" fmla="*/ 7 h 155"/>
                <a:gd name="T10" fmla="*/ 155 w 155"/>
                <a:gd name="T11" fmla="*/ 148 h 155"/>
                <a:gd name="T12" fmla="*/ 148 w 155"/>
                <a:gd name="T13" fmla="*/ 155 h 155"/>
                <a:gd name="T14" fmla="*/ 7 w 155"/>
                <a:gd name="T15" fmla="*/ 155 h 155"/>
                <a:gd name="T16" fmla="*/ 0 w 155"/>
                <a:gd name="T17" fmla="*/ 148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155">
                  <a:moveTo>
                    <a:pt x="0" y="148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52" y="0"/>
                    <a:pt x="155" y="3"/>
                    <a:pt x="155" y="7"/>
                  </a:cubicBezTo>
                  <a:cubicBezTo>
                    <a:pt x="155" y="148"/>
                    <a:pt x="155" y="148"/>
                    <a:pt x="155" y="148"/>
                  </a:cubicBezTo>
                  <a:cubicBezTo>
                    <a:pt x="155" y="152"/>
                    <a:pt x="152" y="155"/>
                    <a:pt x="148" y="155"/>
                  </a:cubicBezTo>
                  <a:cubicBezTo>
                    <a:pt x="7" y="155"/>
                    <a:pt x="7" y="155"/>
                    <a:pt x="7" y="155"/>
                  </a:cubicBezTo>
                  <a:cubicBezTo>
                    <a:pt x="3" y="155"/>
                    <a:pt x="0" y="152"/>
                    <a:pt x="0" y="148"/>
                  </a:cubicBezTo>
                  <a:close/>
                </a:path>
              </a:pathLst>
            </a:custGeom>
            <a:solidFill>
              <a:srgbClr val="DC4F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auto">
            <a:xfrm>
              <a:off x="2635251" y="3875088"/>
              <a:ext cx="53975" cy="53975"/>
            </a:xfrm>
            <a:custGeom>
              <a:avLst/>
              <a:gdLst>
                <a:gd name="T0" fmla="*/ 22 w 34"/>
                <a:gd name="T1" fmla="*/ 0 h 34"/>
                <a:gd name="T2" fmla="*/ 22 w 34"/>
                <a:gd name="T3" fmla="*/ 12 h 34"/>
                <a:gd name="T4" fmla="*/ 34 w 34"/>
                <a:gd name="T5" fmla="*/ 12 h 34"/>
                <a:gd name="T6" fmla="*/ 34 w 34"/>
                <a:gd name="T7" fmla="*/ 22 h 34"/>
                <a:gd name="T8" fmla="*/ 22 w 34"/>
                <a:gd name="T9" fmla="*/ 22 h 34"/>
                <a:gd name="T10" fmla="*/ 22 w 34"/>
                <a:gd name="T11" fmla="*/ 34 h 34"/>
                <a:gd name="T12" fmla="*/ 12 w 34"/>
                <a:gd name="T13" fmla="*/ 34 h 34"/>
                <a:gd name="T14" fmla="*/ 12 w 34"/>
                <a:gd name="T15" fmla="*/ 22 h 34"/>
                <a:gd name="T16" fmla="*/ 0 w 34"/>
                <a:gd name="T17" fmla="*/ 22 h 34"/>
                <a:gd name="T18" fmla="*/ 0 w 34"/>
                <a:gd name="T19" fmla="*/ 12 h 34"/>
                <a:gd name="T20" fmla="*/ 12 w 34"/>
                <a:gd name="T21" fmla="*/ 12 h 34"/>
                <a:gd name="T22" fmla="*/ 12 w 34"/>
                <a:gd name="T23" fmla="*/ 0 h 34"/>
                <a:gd name="T24" fmla="*/ 22 w 34"/>
                <a:gd name="T2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34">
                  <a:moveTo>
                    <a:pt x="22" y="0"/>
                  </a:moveTo>
                  <a:lnTo>
                    <a:pt x="22" y="12"/>
                  </a:lnTo>
                  <a:lnTo>
                    <a:pt x="34" y="12"/>
                  </a:lnTo>
                  <a:lnTo>
                    <a:pt x="34" y="22"/>
                  </a:lnTo>
                  <a:lnTo>
                    <a:pt x="22" y="22"/>
                  </a:lnTo>
                  <a:lnTo>
                    <a:pt x="22" y="34"/>
                  </a:lnTo>
                  <a:lnTo>
                    <a:pt x="12" y="34"/>
                  </a:lnTo>
                  <a:lnTo>
                    <a:pt x="12" y="22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12" y="12"/>
                  </a:lnTo>
                  <a:lnTo>
                    <a:pt x="1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"/>
            <p:cNvSpPr>
              <a:spLocks/>
            </p:cNvSpPr>
            <p:nvPr userDrawn="1"/>
          </p:nvSpPr>
          <p:spPr bwMode="auto">
            <a:xfrm>
              <a:off x="2486026" y="3833813"/>
              <a:ext cx="125413" cy="138113"/>
            </a:xfrm>
            <a:custGeom>
              <a:avLst/>
              <a:gdLst>
                <a:gd name="T0" fmla="*/ 10 w 54"/>
                <a:gd name="T1" fmla="*/ 47 h 58"/>
                <a:gd name="T2" fmla="*/ 10 w 54"/>
                <a:gd name="T3" fmla="*/ 9 h 58"/>
                <a:gd name="T4" fmla="*/ 39 w 54"/>
                <a:gd name="T5" fmla="*/ 3 h 58"/>
                <a:gd name="T6" fmla="*/ 42 w 54"/>
                <a:gd name="T7" fmla="*/ 5 h 58"/>
                <a:gd name="T8" fmla="*/ 47 w 54"/>
                <a:gd name="T9" fmla="*/ 8 h 58"/>
                <a:gd name="T10" fmla="*/ 40 w 54"/>
                <a:gd name="T11" fmla="*/ 15 h 58"/>
                <a:gd name="T12" fmla="*/ 37 w 54"/>
                <a:gd name="T13" fmla="*/ 13 h 58"/>
                <a:gd name="T14" fmla="*/ 17 w 54"/>
                <a:gd name="T15" fmla="*/ 16 h 58"/>
                <a:gd name="T16" fmla="*/ 17 w 54"/>
                <a:gd name="T17" fmla="*/ 40 h 58"/>
                <a:gd name="T18" fmla="*/ 41 w 54"/>
                <a:gd name="T19" fmla="*/ 41 h 58"/>
                <a:gd name="T20" fmla="*/ 45 w 54"/>
                <a:gd name="T21" fmla="*/ 34 h 58"/>
                <a:gd name="T22" fmla="*/ 45 w 54"/>
                <a:gd name="T23" fmla="*/ 33 h 58"/>
                <a:gd name="T24" fmla="*/ 29 w 54"/>
                <a:gd name="T25" fmla="*/ 33 h 58"/>
                <a:gd name="T26" fmla="*/ 29 w 54"/>
                <a:gd name="T27" fmla="*/ 25 h 58"/>
                <a:gd name="T28" fmla="*/ 54 w 54"/>
                <a:gd name="T29" fmla="*/ 25 h 58"/>
                <a:gd name="T30" fmla="*/ 54 w 54"/>
                <a:gd name="T31" fmla="*/ 27 h 58"/>
                <a:gd name="T32" fmla="*/ 54 w 54"/>
                <a:gd name="T33" fmla="*/ 32 h 58"/>
                <a:gd name="T34" fmla="*/ 48 w 54"/>
                <a:gd name="T35" fmla="*/ 47 h 58"/>
                <a:gd name="T36" fmla="*/ 10 w 54"/>
                <a:gd name="T37" fmla="*/ 4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" h="58">
                  <a:moveTo>
                    <a:pt x="10" y="47"/>
                  </a:moveTo>
                  <a:cubicBezTo>
                    <a:pt x="0" y="37"/>
                    <a:pt x="0" y="19"/>
                    <a:pt x="10" y="9"/>
                  </a:cubicBezTo>
                  <a:cubicBezTo>
                    <a:pt x="18" y="2"/>
                    <a:pt x="29" y="0"/>
                    <a:pt x="39" y="3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1" y="10"/>
                    <a:pt x="23" y="11"/>
                    <a:pt x="17" y="16"/>
                  </a:cubicBezTo>
                  <a:cubicBezTo>
                    <a:pt x="11" y="22"/>
                    <a:pt x="11" y="34"/>
                    <a:pt x="17" y="40"/>
                  </a:cubicBezTo>
                  <a:cubicBezTo>
                    <a:pt x="23" y="47"/>
                    <a:pt x="35" y="47"/>
                    <a:pt x="41" y="41"/>
                  </a:cubicBezTo>
                  <a:cubicBezTo>
                    <a:pt x="43" y="39"/>
                    <a:pt x="44" y="36"/>
                    <a:pt x="45" y="34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32"/>
                    <a:pt x="54" y="32"/>
                    <a:pt x="54" y="32"/>
                  </a:cubicBezTo>
                  <a:cubicBezTo>
                    <a:pt x="54" y="38"/>
                    <a:pt x="52" y="43"/>
                    <a:pt x="48" y="47"/>
                  </a:cubicBezTo>
                  <a:cubicBezTo>
                    <a:pt x="38" y="58"/>
                    <a:pt x="20" y="58"/>
                    <a:pt x="10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3235326" y="3717925"/>
              <a:ext cx="360363" cy="368300"/>
            </a:xfrm>
            <a:custGeom>
              <a:avLst/>
              <a:gdLst>
                <a:gd name="T0" fmla="*/ 78 w 155"/>
                <a:gd name="T1" fmla="*/ 0 h 155"/>
                <a:gd name="T2" fmla="*/ 46 w 155"/>
                <a:gd name="T3" fmla="*/ 0 h 155"/>
                <a:gd name="T4" fmla="*/ 27 w 155"/>
                <a:gd name="T5" fmla="*/ 4 h 155"/>
                <a:gd name="T6" fmla="*/ 13 w 155"/>
                <a:gd name="T7" fmla="*/ 13 h 155"/>
                <a:gd name="T8" fmla="*/ 5 w 155"/>
                <a:gd name="T9" fmla="*/ 27 h 155"/>
                <a:gd name="T10" fmla="*/ 1 w 155"/>
                <a:gd name="T11" fmla="*/ 46 h 155"/>
                <a:gd name="T12" fmla="*/ 0 w 155"/>
                <a:gd name="T13" fmla="*/ 78 h 155"/>
                <a:gd name="T14" fmla="*/ 1 w 155"/>
                <a:gd name="T15" fmla="*/ 109 h 155"/>
                <a:gd name="T16" fmla="*/ 5 w 155"/>
                <a:gd name="T17" fmla="*/ 128 h 155"/>
                <a:gd name="T18" fmla="*/ 13 w 155"/>
                <a:gd name="T19" fmla="*/ 142 h 155"/>
                <a:gd name="T20" fmla="*/ 27 w 155"/>
                <a:gd name="T21" fmla="*/ 151 h 155"/>
                <a:gd name="T22" fmla="*/ 46 w 155"/>
                <a:gd name="T23" fmla="*/ 155 h 155"/>
                <a:gd name="T24" fmla="*/ 78 w 155"/>
                <a:gd name="T25" fmla="*/ 155 h 155"/>
                <a:gd name="T26" fmla="*/ 110 w 155"/>
                <a:gd name="T27" fmla="*/ 155 h 155"/>
                <a:gd name="T28" fmla="*/ 129 w 155"/>
                <a:gd name="T29" fmla="*/ 151 h 155"/>
                <a:gd name="T30" fmla="*/ 142 w 155"/>
                <a:gd name="T31" fmla="*/ 142 h 155"/>
                <a:gd name="T32" fmla="*/ 151 w 155"/>
                <a:gd name="T33" fmla="*/ 128 h 155"/>
                <a:gd name="T34" fmla="*/ 155 w 155"/>
                <a:gd name="T35" fmla="*/ 109 h 155"/>
                <a:gd name="T36" fmla="*/ 155 w 155"/>
                <a:gd name="T37" fmla="*/ 78 h 155"/>
                <a:gd name="T38" fmla="*/ 155 w 155"/>
                <a:gd name="T39" fmla="*/ 46 h 155"/>
                <a:gd name="T40" fmla="*/ 151 w 155"/>
                <a:gd name="T41" fmla="*/ 27 h 155"/>
                <a:gd name="T42" fmla="*/ 142 w 155"/>
                <a:gd name="T43" fmla="*/ 13 h 155"/>
                <a:gd name="T44" fmla="*/ 129 w 155"/>
                <a:gd name="T45" fmla="*/ 4 h 155"/>
                <a:gd name="T46" fmla="*/ 110 w 155"/>
                <a:gd name="T47" fmla="*/ 0 h 155"/>
                <a:gd name="T48" fmla="*/ 78 w 155"/>
                <a:gd name="T49" fmla="*/ 0 h 155"/>
                <a:gd name="T50" fmla="*/ 78 w 155"/>
                <a:gd name="T51" fmla="*/ 0 h 155"/>
                <a:gd name="T52" fmla="*/ 78 w 155"/>
                <a:gd name="T53" fmla="*/ 14 h 155"/>
                <a:gd name="T54" fmla="*/ 109 w 155"/>
                <a:gd name="T55" fmla="*/ 14 h 155"/>
                <a:gd name="T56" fmla="*/ 124 w 155"/>
                <a:gd name="T57" fmla="*/ 17 h 155"/>
                <a:gd name="T58" fmla="*/ 133 w 155"/>
                <a:gd name="T59" fmla="*/ 23 h 155"/>
                <a:gd name="T60" fmla="*/ 138 w 155"/>
                <a:gd name="T61" fmla="*/ 32 h 155"/>
                <a:gd name="T62" fmla="*/ 141 w 155"/>
                <a:gd name="T63" fmla="*/ 46 h 155"/>
                <a:gd name="T64" fmla="*/ 141 w 155"/>
                <a:gd name="T65" fmla="*/ 78 h 155"/>
                <a:gd name="T66" fmla="*/ 141 w 155"/>
                <a:gd name="T67" fmla="*/ 109 h 155"/>
                <a:gd name="T68" fmla="*/ 138 w 155"/>
                <a:gd name="T69" fmla="*/ 123 h 155"/>
                <a:gd name="T70" fmla="*/ 133 w 155"/>
                <a:gd name="T71" fmla="*/ 132 h 155"/>
                <a:gd name="T72" fmla="*/ 124 w 155"/>
                <a:gd name="T73" fmla="*/ 138 h 155"/>
                <a:gd name="T74" fmla="*/ 109 w 155"/>
                <a:gd name="T75" fmla="*/ 141 h 155"/>
                <a:gd name="T76" fmla="*/ 78 w 155"/>
                <a:gd name="T77" fmla="*/ 141 h 155"/>
                <a:gd name="T78" fmla="*/ 47 w 155"/>
                <a:gd name="T79" fmla="*/ 141 h 155"/>
                <a:gd name="T80" fmla="*/ 32 w 155"/>
                <a:gd name="T81" fmla="*/ 138 h 155"/>
                <a:gd name="T82" fmla="*/ 23 w 155"/>
                <a:gd name="T83" fmla="*/ 132 h 155"/>
                <a:gd name="T84" fmla="*/ 18 w 155"/>
                <a:gd name="T85" fmla="*/ 123 h 155"/>
                <a:gd name="T86" fmla="*/ 15 w 155"/>
                <a:gd name="T87" fmla="*/ 109 h 155"/>
                <a:gd name="T88" fmla="*/ 14 w 155"/>
                <a:gd name="T89" fmla="*/ 78 h 155"/>
                <a:gd name="T90" fmla="*/ 15 w 155"/>
                <a:gd name="T91" fmla="*/ 46 h 155"/>
                <a:gd name="T92" fmla="*/ 18 w 155"/>
                <a:gd name="T93" fmla="*/ 32 h 155"/>
                <a:gd name="T94" fmla="*/ 23 w 155"/>
                <a:gd name="T95" fmla="*/ 23 h 155"/>
                <a:gd name="T96" fmla="*/ 32 w 155"/>
                <a:gd name="T97" fmla="*/ 17 h 155"/>
                <a:gd name="T98" fmla="*/ 47 w 155"/>
                <a:gd name="T99" fmla="*/ 14 h 155"/>
                <a:gd name="T100" fmla="*/ 78 w 155"/>
                <a:gd name="T101" fmla="*/ 1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5" h="155">
                  <a:moveTo>
                    <a:pt x="78" y="0"/>
                  </a:moveTo>
                  <a:cubicBezTo>
                    <a:pt x="57" y="0"/>
                    <a:pt x="54" y="0"/>
                    <a:pt x="46" y="0"/>
                  </a:cubicBezTo>
                  <a:cubicBezTo>
                    <a:pt x="38" y="1"/>
                    <a:pt x="32" y="2"/>
                    <a:pt x="27" y="4"/>
                  </a:cubicBezTo>
                  <a:cubicBezTo>
                    <a:pt x="22" y="6"/>
                    <a:pt x="18" y="9"/>
                    <a:pt x="13" y="13"/>
                  </a:cubicBezTo>
                  <a:cubicBezTo>
                    <a:pt x="9" y="17"/>
                    <a:pt x="6" y="22"/>
                    <a:pt x="5" y="27"/>
                  </a:cubicBezTo>
                  <a:cubicBezTo>
                    <a:pt x="3" y="32"/>
                    <a:pt x="1" y="37"/>
                    <a:pt x="1" y="46"/>
                  </a:cubicBezTo>
                  <a:cubicBezTo>
                    <a:pt x="1" y="54"/>
                    <a:pt x="0" y="56"/>
                    <a:pt x="0" y="78"/>
                  </a:cubicBezTo>
                  <a:cubicBezTo>
                    <a:pt x="0" y="99"/>
                    <a:pt x="1" y="101"/>
                    <a:pt x="1" y="109"/>
                  </a:cubicBezTo>
                  <a:cubicBezTo>
                    <a:pt x="1" y="118"/>
                    <a:pt x="3" y="123"/>
                    <a:pt x="5" y="128"/>
                  </a:cubicBezTo>
                  <a:cubicBezTo>
                    <a:pt x="6" y="133"/>
                    <a:pt x="9" y="138"/>
                    <a:pt x="13" y="142"/>
                  </a:cubicBezTo>
                  <a:cubicBezTo>
                    <a:pt x="18" y="146"/>
                    <a:pt x="22" y="149"/>
                    <a:pt x="27" y="151"/>
                  </a:cubicBezTo>
                  <a:cubicBezTo>
                    <a:pt x="32" y="153"/>
                    <a:pt x="38" y="154"/>
                    <a:pt x="46" y="155"/>
                  </a:cubicBezTo>
                  <a:cubicBezTo>
                    <a:pt x="54" y="155"/>
                    <a:pt x="57" y="155"/>
                    <a:pt x="78" y="155"/>
                  </a:cubicBezTo>
                  <a:cubicBezTo>
                    <a:pt x="99" y="155"/>
                    <a:pt x="102" y="155"/>
                    <a:pt x="110" y="155"/>
                  </a:cubicBezTo>
                  <a:cubicBezTo>
                    <a:pt x="118" y="154"/>
                    <a:pt x="124" y="153"/>
                    <a:pt x="129" y="151"/>
                  </a:cubicBezTo>
                  <a:cubicBezTo>
                    <a:pt x="134" y="149"/>
                    <a:pt x="138" y="146"/>
                    <a:pt x="142" y="142"/>
                  </a:cubicBezTo>
                  <a:cubicBezTo>
                    <a:pt x="147" y="138"/>
                    <a:pt x="149" y="133"/>
                    <a:pt x="151" y="128"/>
                  </a:cubicBezTo>
                  <a:cubicBezTo>
                    <a:pt x="153" y="123"/>
                    <a:pt x="155" y="118"/>
                    <a:pt x="155" y="109"/>
                  </a:cubicBezTo>
                  <a:cubicBezTo>
                    <a:pt x="155" y="101"/>
                    <a:pt x="155" y="99"/>
                    <a:pt x="155" y="78"/>
                  </a:cubicBezTo>
                  <a:cubicBezTo>
                    <a:pt x="155" y="56"/>
                    <a:pt x="155" y="54"/>
                    <a:pt x="155" y="46"/>
                  </a:cubicBezTo>
                  <a:cubicBezTo>
                    <a:pt x="155" y="37"/>
                    <a:pt x="153" y="32"/>
                    <a:pt x="151" y="27"/>
                  </a:cubicBezTo>
                  <a:cubicBezTo>
                    <a:pt x="149" y="22"/>
                    <a:pt x="147" y="17"/>
                    <a:pt x="142" y="13"/>
                  </a:cubicBezTo>
                  <a:cubicBezTo>
                    <a:pt x="138" y="9"/>
                    <a:pt x="134" y="6"/>
                    <a:pt x="129" y="4"/>
                  </a:cubicBezTo>
                  <a:cubicBezTo>
                    <a:pt x="124" y="2"/>
                    <a:pt x="118" y="1"/>
                    <a:pt x="110" y="0"/>
                  </a:cubicBezTo>
                  <a:cubicBezTo>
                    <a:pt x="102" y="0"/>
                    <a:pt x="99" y="0"/>
                    <a:pt x="78" y="0"/>
                  </a:cubicBezTo>
                  <a:cubicBezTo>
                    <a:pt x="78" y="0"/>
                    <a:pt x="78" y="0"/>
                    <a:pt x="78" y="0"/>
                  </a:cubicBezTo>
                  <a:close/>
                  <a:moveTo>
                    <a:pt x="78" y="14"/>
                  </a:moveTo>
                  <a:cubicBezTo>
                    <a:pt x="99" y="14"/>
                    <a:pt x="101" y="14"/>
                    <a:pt x="109" y="14"/>
                  </a:cubicBezTo>
                  <a:cubicBezTo>
                    <a:pt x="117" y="15"/>
                    <a:pt x="121" y="16"/>
                    <a:pt x="124" y="17"/>
                  </a:cubicBezTo>
                  <a:cubicBezTo>
                    <a:pt x="127" y="19"/>
                    <a:pt x="130" y="20"/>
                    <a:pt x="133" y="23"/>
                  </a:cubicBezTo>
                  <a:cubicBezTo>
                    <a:pt x="135" y="26"/>
                    <a:pt x="137" y="28"/>
                    <a:pt x="138" y="32"/>
                  </a:cubicBezTo>
                  <a:cubicBezTo>
                    <a:pt x="139" y="35"/>
                    <a:pt x="141" y="39"/>
                    <a:pt x="141" y="46"/>
                  </a:cubicBezTo>
                  <a:cubicBezTo>
                    <a:pt x="141" y="54"/>
                    <a:pt x="141" y="57"/>
                    <a:pt x="141" y="78"/>
                  </a:cubicBezTo>
                  <a:cubicBezTo>
                    <a:pt x="141" y="98"/>
                    <a:pt x="141" y="101"/>
                    <a:pt x="141" y="109"/>
                  </a:cubicBezTo>
                  <a:cubicBezTo>
                    <a:pt x="141" y="116"/>
                    <a:pt x="139" y="121"/>
                    <a:pt x="138" y="123"/>
                  </a:cubicBezTo>
                  <a:cubicBezTo>
                    <a:pt x="137" y="127"/>
                    <a:pt x="135" y="129"/>
                    <a:pt x="133" y="132"/>
                  </a:cubicBezTo>
                  <a:cubicBezTo>
                    <a:pt x="130" y="135"/>
                    <a:pt x="127" y="137"/>
                    <a:pt x="124" y="138"/>
                  </a:cubicBezTo>
                  <a:cubicBezTo>
                    <a:pt x="121" y="139"/>
                    <a:pt x="117" y="140"/>
                    <a:pt x="109" y="141"/>
                  </a:cubicBezTo>
                  <a:cubicBezTo>
                    <a:pt x="101" y="141"/>
                    <a:pt x="99" y="141"/>
                    <a:pt x="78" y="141"/>
                  </a:cubicBezTo>
                  <a:cubicBezTo>
                    <a:pt x="57" y="141"/>
                    <a:pt x="55" y="141"/>
                    <a:pt x="47" y="141"/>
                  </a:cubicBezTo>
                  <a:cubicBezTo>
                    <a:pt x="39" y="140"/>
                    <a:pt x="35" y="139"/>
                    <a:pt x="32" y="138"/>
                  </a:cubicBezTo>
                  <a:cubicBezTo>
                    <a:pt x="29" y="137"/>
                    <a:pt x="26" y="135"/>
                    <a:pt x="23" y="132"/>
                  </a:cubicBezTo>
                  <a:cubicBezTo>
                    <a:pt x="21" y="129"/>
                    <a:pt x="19" y="127"/>
                    <a:pt x="18" y="123"/>
                  </a:cubicBezTo>
                  <a:cubicBezTo>
                    <a:pt x="16" y="121"/>
                    <a:pt x="15" y="116"/>
                    <a:pt x="15" y="109"/>
                  </a:cubicBezTo>
                  <a:cubicBezTo>
                    <a:pt x="14" y="101"/>
                    <a:pt x="14" y="98"/>
                    <a:pt x="14" y="78"/>
                  </a:cubicBezTo>
                  <a:cubicBezTo>
                    <a:pt x="14" y="57"/>
                    <a:pt x="14" y="54"/>
                    <a:pt x="15" y="46"/>
                  </a:cubicBezTo>
                  <a:cubicBezTo>
                    <a:pt x="15" y="39"/>
                    <a:pt x="16" y="35"/>
                    <a:pt x="18" y="32"/>
                  </a:cubicBezTo>
                  <a:cubicBezTo>
                    <a:pt x="19" y="28"/>
                    <a:pt x="21" y="26"/>
                    <a:pt x="23" y="23"/>
                  </a:cubicBezTo>
                  <a:cubicBezTo>
                    <a:pt x="26" y="20"/>
                    <a:pt x="29" y="19"/>
                    <a:pt x="32" y="17"/>
                  </a:cubicBezTo>
                  <a:cubicBezTo>
                    <a:pt x="35" y="16"/>
                    <a:pt x="39" y="15"/>
                    <a:pt x="47" y="14"/>
                  </a:cubicBezTo>
                  <a:cubicBezTo>
                    <a:pt x="55" y="14"/>
                    <a:pt x="57" y="14"/>
                    <a:pt x="78" y="14"/>
                  </a:cubicBez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3324226" y="3808413"/>
              <a:ext cx="185738" cy="187325"/>
            </a:xfrm>
            <a:custGeom>
              <a:avLst/>
              <a:gdLst>
                <a:gd name="T0" fmla="*/ 40 w 80"/>
                <a:gd name="T1" fmla="*/ 65 h 79"/>
                <a:gd name="T2" fmla="*/ 14 w 80"/>
                <a:gd name="T3" fmla="*/ 40 h 79"/>
                <a:gd name="T4" fmla="*/ 40 w 80"/>
                <a:gd name="T5" fmla="*/ 14 h 79"/>
                <a:gd name="T6" fmla="*/ 66 w 80"/>
                <a:gd name="T7" fmla="*/ 40 h 79"/>
                <a:gd name="T8" fmla="*/ 40 w 80"/>
                <a:gd name="T9" fmla="*/ 65 h 79"/>
                <a:gd name="T10" fmla="*/ 40 w 80"/>
                <a:gd name="T11" fmla="*/ 0 h 79"/>
                <a:gd name="T12" fmla="*/ 0 w 80"/>
                <a:gd name="T13" fmla="*/ 40 h 79"/>
                <a:gd name="T14" fmla="*/ 40 w 80"/>
                <a:gd name="T15" fmla="*/ 79 h 79"/>
                <a:gd name="T16" fmla="*/ 80 w 80"/>
                <a:gd name="T17" fmla="*/ 40 h 79"/>
                <a:gd name="T18" fmla="*/ 40 w 80"/>
                <a:gd name="T1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79">
                  <a:moveTo>
                    <a:pt x="40" y="65"/>
                  </a:moveTo>
                  <a:cubicBezTo>
                    <a:pt x="26" y="65"/>
                    <a:pt x="14" y="54"/>
                    <a:pt x="14" y="40"/>
                  </a:cubicBezTo>
                  <a:cubicBezTo>
                    <a:pt x="14" y="25"/>
                    <a:pt x="26" y="14"/>
                    <a:pt x="40" y="14"/>
                  </a:cubicBezTo>
                  <a:cubicBezTo>
                    <a:pt x="54" y="14"/>
                    <a:pt x="66" y="25"/>
                    <a:pt x="66" y="40"/>
                  </a:cubicBezTo>
                  <a:cubicBezTo>
                    <a:pt x="66" y="54"/>
                    <a:pt x="54" y="65"/>
                    <a:pt x="40" y="65"/>
                  </a:cubicBezTo>
                  <a:close/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79"/>
                    <a:pt x="40" y="79"/>
                  </a:cubicBezTo>
                  <a:cubicBezTo>
                    <a:pt x="62" y="79"/>
                    <a:pt x="80" y="62"/>
                    <a:pt x="80" y="40"/>
                  </a:cubicBezTo>
                  <a:cubicBezTo>
                    <a:pt x="80" y="18"/>
                    <a:pt x="62" y="0"/>
                    <a:pt x="4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10"/>
            <p:cNvSpPr>
              <a:spLocks noChangeArrowheads="1"/>
            </p:cNvSpPr>
            <p:nvPr userDrawn="1"/>
          </p:nvSpPr>
          <p:spPr bwMode="auto">
            <a:xfrm>
              <a:off x="3492501" y="3783013"/>
              <a:ext cx="42863" cy="4286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1"/>
            <p:cNvSpPr>
              <a:spLocks/>
            </p:cNvSpPr>
            <p:nvPr userDrawn="1"/>
          </p:nvSpPr>
          <p:spPr bwMode="auto">
            <a:xfrm>
              <a:off x="1995488" y="3717925"/>
              <a:ext cx="360363" cy="368300"/>
            </a:xfrm>
            <a:custGeom>
              <a:avLst/>
              <a:gdLst>
                <a:gd name="T0" fmla="*/ 144 w 155"/>
                <a:gd name="T1" fmla="*/ 0 h 155"/>
                <a:gd name="T2" fmla="*/ 12 w 155"/>
                <a:gd name="T3" fmla="*/ 0 h 155"/>
                <a:gd name="T4" fmla="*/ 0 w 155"/>
                <a:gd name="T5" fmla="*/ 11 h 155"/>
                <a:gd name="T6" fmla="*/ 0 w 155"/>
                <a:gd name="T7" fmla="*/ 143 h 155"/>
                <a:gd name="T8" fmla="*/ 12 w 155"/>
                <a:gd name="T9" fmla="*/ 155 h 155"/>
                <a:gd name="T10" fmla="*/ 144 w 155"/>
                <a:gd name="T11" fmla="*/ 155 h 155"/>
                <a:gd name="T12" fmla="*/ 155 w 155"/>
                <a:gd name="T13" fmla="*/ 143 h 155"/>
                <a:gd name="T14" fmla="*/ 155 w 155"/>
                <a:gd name="T15" fmla="*/ 11 h 155"/>
                <a:gd name="T16" fmla="*/ 144 w 155"/>
                <a:gd name="T1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155">
                  <a:moveTo>
                    <a:pt x="144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5"/>
                    <a:pt x="0" y="1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50"/>
                    <a:pt x="6" y="155"/>
                    <a:pt x="12" y="155"/>
                  </a:cubicBezTo>
                  <a:cubicBezTo>
                    <a:pt x="144" y="155"/>
                    <a:pt x="144" y="155"/>
                    <a:pt x="144" y="155"/>
                  </a:cubicBezTo>
                  <a:cubicBezTo>
                    <a:pt x="150" y="155"/>
                    <a:pt x="155" y="150"/>
                    <a:pt x="155" y="143"/>
                  </a:cubicBezTo>
                  <a:cubicBezTo>
                    <a:pt x="155" y="11"/>
                    <a:pt x="155" y="11"/>
                    <a:pt x="155" y="11"/>
                  </a:cubicBezTo>
                  <a:cubicBezTo>
                    <a:pt x="155" y="5"/>
                    <a:pt x="150" y="0"/>
                    <a:pt x="144" y="0"/>
                  </a:cubicBezTo>
                  <a:close/>
                </a:path>
              </a:pathLst>
            </a:custGeom>
            <a:solidFill>
              <a:srgbClr val="007B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2"/>
            <p:cNvSpPr>
              <a:spLocks noEditPoints="1"/>
            </p:cNvSpPr>
            <p:nvPr userDrawn="1"/>
          </p:nvSpPr>
          <p:spPr bwMode="auto">
            <a:xfrm>
              <a:off x="2046288" y="3768725"/>
              <a:ext cx="60325" cy="261938"/>
            </a:xfrm>
            <a:custGeom>
              <a:avLst/>
              <a:gdLst>
                <a:gd name="T0" fmla="*/ 1 w 26"/>
                <a:gd name="T1" fmla="*/ 37 h 111"/>
                <a:gd name="T2" fmla="*/ 24 w 26"/>
                <a:gd name="T3" fmla="*/ 37 h 111"/>
                <a:gd name="T4" fmla="*/ 24 w 26"/>
                <a:gd name="T5" fmla="*/ 111 h 111"/>
                <a:gd name="T6" fmla="*/ 1 w 26"/>
                <a:gd name="T7" fmla="*/ 111 h 111"/>
                <a:gd name="T8" fmla="*/ 1 w 26"/>
                <a:gd name="T9" fmla="*/ 37 h 111"/>
                <a:gd name="T10" fmla="*/ 13 w 26"/>
                <a:gd name="T11" fmla="*/ 0 h 111"/>
                <a:gd name="T12" fmla="*/ 26 w 26"/>
                <a:gd name="T13" fmla="*/ 14 h 111"/>
                <a:gd name="T14" fmla="*/ 13 w 26"/>
                <a:gd name="T15" fmla="*/ 27 h 111"/>
                <a:gd name="T16" fmla="*/ 0 w 26"/>
                <a:gd name="T17" fmla="*/ 14 h 111"/>
                <a:gd name="T18" fmla="*/ 13 w 26"/>
                <a:gd name="T1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1">
                  <a:moveTo>
                    <a:pt x="1" y="37"/>
                  </a:moveTo>
                  <a:cubicBezTo>
                    <a:pt x="24" y="37"/>
                    <a:pt x="24" y="37"/>
                    <a:pt x="24" y="37"/>
                  </a:cubicBezTo>
                  <a:cubicBezTo>
                    <a:pt x="24" y="111"/>
                    <a:pt x="24" y="111"/>
                    <a:pt x="24" y="111"/>
                  </a:cubicBezTo>
                  <a:cubicBezTo>
                    <a:pt x="1" y="111"/>
                    <a:pt x="1" y="111"/>
                    <a:pt x="1" y="111"/>
                  </a:cubicBezTo>
                  <a:lnTo>
                    <a:pt x="1" y="37"/>
                  </a:lnTo>
                  <a:close/>
                  <a:moveTo>
                    <a:pt x="13" y="0"/>
                  </a:moveTo>
                  <a:cubicBezTo>
                    <a:pt x="20" y="0"/>
                    <a:pt x="26" y="6"/>
                    <a:pt x="26" y="14"/>
                  </a:cubicBezTo>
                  <a:cubicBezTo>
                    <a:pt x="26" y="21"/>
                    <a:pt x="20" y="27"/>
                    <a:pt x="13" y="27"/>
                  </a:cubicBezTo>
                  <a:cubicBezTo>
                    <a:pt x="6" y="27"/>
                    <a:pt x="0" y="21"/>
                    <a:pt x="0" y="14"/>
                  </a:cubicBezTo>
                  <a:cubicBezTo>
                    <a:pt x="0" y="6"/>
                    <a:pt x="6" y="0"/>
                    <a:pt x="1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2136776" y="3851275"/>
              <a:ext cx="165100" cy="179388"/>
            </a:xfrm>
            <a:custGeom>
              <a:avLst/>
              <a:gdLst>
                <a:gd name="T0" fmla="*/ 0 w 71"/>
                <a:gd name="T1" fmla="*/ 2 h 76"/>
                <a:gd name="T2" fmla="*/ 22 w 71"/>
                <a:gd name="T3" fmla="*/ 2 h 76"/>
                <a:gd name="T4" fmla="*/ 22 w 71"/>
                <a:gd name="T5" fmla="*/ 12 h 76"/>
                <a:gd name="T6" fmla="*/ 22 w 71"/>
                <a:gd name="T7" fmla="*/ 12 h 76"/>
                <a:gd name="T8" fmla="*/ 44 w 71"/>
                <a:gd name="T9" fmla="*/ 0 h 76"/>
                <a:gd name="T10" fmla="*/ 71 w 71"/>
                <a:gd name="T11" fmla="*/ 35 h 76"/>
                <a:gd name="T12" fmla="*/ 71 w 71"/>
                <a:gd name="T13" fmla="*/ 76 h 76"/>
                <a:gd name="T14" fmla="*/ 48 w 71"/>
                <a:gd name="T15" fmla="*/ 76 h 76"/>
                <a:gd name="T16" fmla="*/ 48 w 71"/>
                <a:gd name="T17" fmla="*/ 40 h 76"/>
                <a:gd name="T18" fmla="*/ 36 w 71"/>
                <a:gd name="T19" fmla="*/ 20 h 76"/>
                <a:gd name="T20" fmla="*/ 23 w 71"/>
                <a:gd name="T21" fmla="*/ 39 h 76"/>
                <a:gd name="T22" fmla="*/ 23 w 71"/>
                <a:gd name="T23" fmla="*/ 76 h 76"/>
                <a:gd name="T24" fmla="*/ 0 w 71"/>
                <a:gd name="T25" fmla="*/ 76 h 76"/>
                <a:gd name="T26" fmla="*/ 0 w 71"/>
                <a:gd name="T27" fmla="*/ 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1" h="76">
                  <a:moveTo>
                    <a:pt x="0" y="2"/>
                  </a:moveTo>
                  <a:cubicBezTo>
                    <a:pt x="22" y="2"/>
                    <a:pt x="22" y="2"/>
                    <a:pt x="22" y="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5" y="6"/>
                    <a:pt x="33" y="0"/>
                    <a:pt x="44" y="0"/>
                  </a:cubicBezTo>
                  <a:cubicBezTo>
                    <a:pt x="67" y="0"/>
                    <a:pt x="71" y="15"/>
                    <a:pt x="71" y="35"/>
                  </a:cubicBezTo>
                  <a:cubicBezTo>
                    <a:pt x="71" y="76"/>
                    <a:pt x="71" y="76"/>
                    <a:pt x="71" y="76"/>
                  </a:cubicBezTo>
                  <a:cubicBezTo>
                    <a:pt x="48" y="76"/>
                    <a:pt x="48" y="76"/>
                    <a:pt x="48" y="76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31"/>
                    <a:pt x="48" y="20"/>
                    <a:pt x="36" y="20"/>
                  </a:cubicBezTo>
                  <a:cubicBezTo>
                    <a:pt x="24" y="20"/>
                    <a:pt x="23" y="30"/>
                    <a:pt x="23" y="39"/>
                  </a:cubicBezTo>
                  <a:cubicBezTo>
                    <a:pt x="23" y="76"/>
                    <a:pt x="23" y="76"/>
                    <a:pt x="23" y="76"/>
                  </a:cubicBezTo>
                  <a:cubicBezTo>
                    <a:pt x="0" y="76"/>
                    <a:pt x="0" y="76"/>
                    <a:pt x="0" y="7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8" name="Picture 14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0138" y="3716338"/>
              <a:ext cx="3698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Freeform 15"/>
            <p:cNvSpPr>
              <a:spLocks noEditPoints="1"/>
            </p:cNvSpPr>
            <p:nvPr userDrawn="1"/>
          </p:nvSpPr>
          <p:spPr bwMode="auto">
            <a:xfrm>
              <a:off x="3713163" y="3811588"/>
              <a:ext cx="234950" cy="179388"/>
            </a:xfrm>
            <a:custGeom>
              <a:avLst/>
              <a:gdLst>
                <a:gd name="T0" fmla="*/ 86 w 101"/>
                <a:gd name="T1" fmla="*/ 0 h 76"/>
                <a:gd name="T2" fmla="*/ 15 w 101"/>
                <a:gd name="T3" fmla="*/ 0 h 76"/>
                <a:gd name="T4" fmla="*/ 0 w 101"/>
                <a:gd name="T5" fmla="*/ 15 h 76"/>
                <a:gd name="T6" fmla="*/ 0 w 101"/>
                <a:gd name="T7" fmla="*/ 61 h 76"/>
                <a:gd name="T8" fmla="*/ 15 w 101"/>
                <a:gd name="T9" fmla="*/ 76 h 76"/>
                <a:gd name="T10" fmla="*/ 86 w 101"/>
                <a:gd name="T11" fmla="*/ 76 h 76"/>
                <a:gd name="T12" fmla="*/ 101 w 101"/>
                <a:gd name="T13" fmla="*/ 61 h 76"/>
                <a:gd name="T14" fmla="*/ 101 w 101"/>
                <a:gd name="T15" fmla="*/ 15 h 76"/>
                <a:gd name="T16" fmla="*/ 86 w 101"/>
                <a:gd name="T17" fmla="*/ 0 h 76"/>
                <a:gd name="T18" fmla="*/ 36 w 101"/>
                <a:gd name="T19" fmla="*/ 55 h 76"/>
                <a:gd name="T20" fmla="*/ 36 w 101"/>
                <a:gd name="T21" fmla="*/ 22 h 76"/>
                <a:gd name="T22" fmla="*/ 65 w 101"/>
                <a:gd name="T23" fmla="*/ 38 h 76"/>
                <a:gd name="T24" fmla="*/ 36 w 101"/>
                <a:gd name="T25" fmla="*/ 5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" h="76">
                  <a:moveTo>
                    <a:pt x="86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70"/>
                    <a:pt x="7" y="76"/>
                    <a:pt x="15" y="76"/>
                  </a:cubicBezTo>
                  <a:cubicBezTo>
                    <a:pt x="86" y="76"/>
                    <a:pt x="86" y="76"/>
                    <a:pt x="86" y="76"/>
                  </a:cubicBezTo>
                  <a:cubicBezTo>
                    <a:pt x="94" y="76"/>
                    <a:pt x="101" y="70"/>
                    <a:pt x="101" y="61"/>
                  </a:cubicBezTo>
                  <a:cubicBezTo>
                    <a:pt x="101" y="15"/>
                    <a:pt x="101" y="15"/>
                    <a:pt x="101" y="15"/>
                  </a:cubicBezTo>
                  <a:cubicBezTo>
                    <a:pt x="101" y="7"/>
                    <a:pt x="94" y="0"/>
                    <a:pt x="86" y="0"/>
                  </a:cubicBezTo>
                  <a:close/>
                  <a:moveTo>
                    <a:pt x="36" y="55"/>
                  </a:moveTo>
                  <a:cubicBezTo>
                    <a:pt x="36" y="22"/>
                    <a:pt x="36" y="22"/>
                    <a:pt x="36" y="22"/>
                  </a:cubicBezTo>
                  <a:cubicBezTo>
                    <a:pt x="65" y="38"/>
                    <a:pt x="65" y="38"/>
                    <a:pt x="65" y="38"/>
                  </a:cubicBezTo>
                  <a:lnTo>
                    <a:pt x="36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6"/>
            <p:cNvSpPr>
              <a:spLocks/>
            </p:cNvSpPr>
            <p:nvPr userDrawn="1"/>
          </p:nvSpPr>
          <p:spPr bwMode="auto">
            <a:xfrm>
              <a:off x="1584326" y="3717925"/>
              <a:ext cx="357188" cy="368300"/>
            </a:xfrm>
            <a:custGeom>
              <a:avLst/>
              <a:gdLst>
                <a:gd name="T0" fmla="*/ 154 w 154"/>
                <a:gd name="T1" fmla="*/ 145 h 155"/>
                <a:gd name="T2" fmla="*/ 145 w 154"/>
                <a:gd name="T3" fmla="*/ 155 h 155"/>
                <a:gd name="T4" fmla="*/ 9 w 154"/>
                <a:gd name="T5" fmla="*/ 155 h 155"/>
                <a:gd name="T6" fmla="*/ 0 w 154"/>
                <a:gd name="T7" fmla="*/ 145 h 155"/>
                <a:gd name="T8" fmla="*/ 0 w 154"/>
                <a:gd name="T9" fmla="*/ 10 h 155"/>
                <a:gd name="T10" fmla="*/ 9 w 154"/>
                <a:gd name="T11" fmla="*/ 0 h 155"/>
                <a:gd name="T12" fmla="*/ 145 w 154"/>
                <a:gd name="T13" fmla="*/ 0 h 155"/>
                <a:gd name="T14" fmla="*/ 154 w 154"/>
                <a:gd name="T15" fmla="*/ 10 h 155"/>
                <a:gd name="T16" fmla="*/ 154 w 154"/>
                <a:gd name="T17" fmla="*/ 14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155">
                  <a:moveTo>
                    <a:pt x="154" y="145"/>
                  </a:moveTo>
                  <a:cubicBezTo>
                    <a:pt x="154" y="150"/>
                    <a:pt x="150" y="155"/>
                    <a:pt x="145" y="155"/>
                  </a:cubicBezTo>
                  <a:cubicBezTo>
                    <a:pt x="9" y="155"/>
                    <a:pt x="9" y="155"/>
                    <a:pt x="9" y="155"/>
                  </a:cubicBezTo>
                  <a:cubicBezTo>
                    <a:pt x="4" y="155"/>
                    <a:pt x="0" y="150"/>
                    <a:pt x="0" y="14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50" y="0"/>
                    <a:pt x="154" y="4"/>
                    <a:pt x="154" y="10"/>
                  </a:cubicBezTo>
                  <a:lnTo>
                    <a:pt x="154" y="145"/>
                  </a:lnTo>
                  <a:close/>
                </a:path>
              </a:pathLst>
            </a:custGeom>
            <a:solidFill>
              <a:srgbClr val="24B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7"/>
            <p:cNvSpPr>
              <a:spLocks/>
            </p:cNvSpPr>
            <p:nvPr userDrawn="1"/>
          </p:nvSpPr>
          <p:spPr bwMode="auto">
            <a:xfrm>
              <a:off x="1630363" y="3778250"/>
              <a:ext cx="284163" cy="246063"/>
            </a:xfrm>
            <a:custGeom>
              <a:avLst/>
              <a:gdLst>
                <a:gd name="T0" fmla="*/ 122 w 122"/>
                <a:gd name="T1" fmla="*/ 14 h 104"/>
                <a:gd name="T2" fmla="*/ 111 w 122"/>
                <a:gd name="T3" fmla="*/ 26 h 104"/>
                <a:gd name="T4" fmla="*/ 110 w 122"/>
                <a:gd name="T5" fmla="*/ 29 h 104"/>
                <a:gd name="T6" fmla="*/ 82 w 122"/>
                <a:gd name="T7" fmla="*/ 88 h 104"/>
                <a:gd name="T8" fmla="*/ 48 w 122"/>
                <a:gd name="T9" fmla="*/ 102 h 104"/>
                <a:gd name="T10" fmla="*/ 3 w 122"/>
                <a:gd name="T11" fmla="*/ 93 h 104"/>
                <a:gd name="T12" fmla="*/ 0 w 122"/>
                <a:gd name="T13" fmla="*/ 91 h 104"/>
                <a:gd name="T14" fmla="*/ 37 w 122"/>
                <a:gd name="T15" fmla="*/ 81 h 104"/>
                <a:gd name="T16" fmla="*/ 22 w 122"/>
                <a:gd name="T17" fmla="*/ 75 h 104"/>
                <a:gd name="T18" fmla="*/ 13 w 122"/>
                <a:gd name="T19" fmla="*/ 63 h 104"/>
                <a:gd name="T20" fmla="*/ 24 w 122"/>
                <a:gd name="T21" fmla="*/ 63 h 104"/>
                <a:gd name="T22" fmla="*/ 5 w 122"/>
                <a:gd name="T23" fmla="*/ 38 h 104"/>
                <a:gd name="T24" fmla="*/ 15 w 122"/>
                <a:gd name="T25" fmla="*/ 41 h 104"/>
                <a:gd name="T26" fmla="*/ 15 w 122"/>
                <a:gd name="T27" fmla="*/ 40 h 104"/>
                <a:gd name="T28" fmla="*/ 5 w 122"/>
                <a:gd name="T29" fmla="*/ 21 h 104"/>
                <a:gd name="T30" fmla="*/ 8 w 122"/>
                <a:gd name="T31" fmla="*/ 7 h 104"/>
                <a:gd name="T32" fmla="*/ 60 w 122"/>
                <a:gd name="T33" fmla="*/ 33 h 104"/>
                <a:gd name="T34" fmla="*/ 60 w 122"/>
                <a:gd name="T35" fmla="*/ 24 h 104"/>
                <a:gd name="T36" fmla="*/ 77 w 122"/>
                <a:gd name="T37" fmla="*/ 3 h 104"/>
                <a:gd name="T38" fmla="*/ 102 w 122"/>
                <a:gd name="T39" fmla="*/ 9 h 104"/>
                <a:gd name="T40" fmla="*/ 105 w 122"/>
                <a:gd name="T41" fmla="*/ 9 h 104"/>
                <a:gd name="T42" fmla="*/ 119 w 122"/>
                <a:gd name="T43" fmla="*/ 4 h 104"/>
                <a:gd name="T44" fmla="*/ 109 w 122"/>
                <a:gd name="T45" fmla="*/ 17 h 104"/>
                <a:gd name="T46" fmla="*/ 109 w 122"/>
                <a:gd name="T47" fmla="*/ 18 h 104"/>
                <a:gd name="T48" fmla="*/ 122 w 122"/>
                <a:gd name="T49" fmla="*/ 1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2" h="104">
                  <a:moveTo>
                    <a:pt x="122" y="14"/>
                  </a:moveTo>
                  <a:cubicBezTo>
                    <a:pt x="119" y="19"/>
                    <a:pt x="116" y="23"/>
                    <a:pt x="111" y="26"/>
                  </a:cubicBezTo>
                  <a:cubicBezTo>
                    <a:pt x="110" y="26"/>
                    <a:pt x="110" y="27"/>
                    <a:pt x="110" y="29"/>
                  </a:cubicBezTo>
                  <a:cubicBezTo>
                    <a:pt x="109" y="53"/>
                    <a:pt x="100" y="73"/>
                    <a:pt x="82" y="88"/>
                  </a:cubicBezTo>
                  <a:cubicBezTo>
                    <a:pt x="72" y="96"/>
                    <a:pt x="60" y="100"/>
                    <a:pt x="48" y="102"/>
                  </a:cubicBezTo>
                  <a:cubicBezTo>
                    <a:pt x="32" y="104"/>
                    <a:pt x="17" y="101"/>
                    <a:pt x="3" y="93"/>
                  </a:cubicBezTo>
                  <a:cubicBezTo>
                    <a:pt x="2" y="93"/>
                    <a:pt x="1" y="92"/>
                    <a:pt x="0" y="91"/>
                  </a:cubicBezTo>
                  <a:cubicBezTo>
                    <a:pt x="14" y="93"/>
                    <a:pt x="25" y="89"/>
                    <a:pt x="37" y="81"/>
                  </a:cubicBezTo>
                  <a:cubicBezTo>
                    <a:pt x="31" y="80"/>
                    <a:pt x="26" y="79"/>
                    <a:pt x="22" y="75"/>
                  </a:cubicBezTo>
                  <a:cubicBezTo>
                    <a:pt x="18" y="72"/>
                    <a:pt x="15" y="68"/>
                    <a:pt x="13" y="63"/>
                  </a:cubicBezTo>
                  <a:cubicBezTo>
                    <a:pt x="17" y="63"/>
                    <a:pt x="20" y="63"/>
                    <a:pt x="24" y="63"/>
                  </a:cubicBezTo>
                  <a:cubicBezTo>
                    <a:pt x="12" y="58"/>
                    <a:pt x="5" y="50"/>
                    <a:pt x="5" y="38"/>
                  </a:cubicBezTo>
                  <a:cubicBezTo>
                    <a:pt x="8" y="39"/>
                    <a:pt x="11" y="40"/>
                    <a:pt x="15" y="41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9" y="35"/>
                    <a:pt x="5" y="29"/>
                    <a:pt x="5" y="21"/>
                  </a:cubicBezTo>
                  <a:cubicBezTo>
                    <a:pt x="5" y="16"/>
                    <a:pt x="6" y="11"/>
                    <a:pt x="8" y="7"/>
                  </a:cubicBezTo>
                  <a:cubicBezTo>
                    <a:pt x="22" y="23"/>
                    <a:pt x="39" y="31"/>
                    <a:pt x="60" y="33"/>
                  </a:cubicBezTo>
                  <a:cubicBezTo>
                    <a:pt x="60" y="30"/>
                    <a:pt x="60" y="27"/>
                    <a:pt x="60" y="24"/>
                  </a:cubicBezTo>
                  <a:cubicBezTo>
                    <a:pt x="61" y="13"/>
                    <a:pt x="67" y="7"/>
                    <a:pt x="77" y="3"/>
                  </a:cubicBezTo>
                  <a:cubicBezTo>
                    <a:pt x="86" y="0"/>
                    <a:pt x="95" y="2"/>
                    <a:pt x="102" y="9"/>
                  </a:cubicBezTo>
                  <a:cubicBezTo>
                    <a:pt x="103" y="10"/>
                    <a:pt x="104" y="10"/>
                    <a:pt x="105" y="9"/>
                  </a:cubicBezTo>
                  <a:cubicBezTo>
                    <a:pt x="110" y="8"/>
                    <a:pt x="114" y="6"/>
                    <a:pt x="119" y="4"/>
                  </a:cubicBezTo>
                  <a:cubicBezTo>
                    <a:pt x="117" y="10"/>
                    <a:pt x="114" y="14"/>
                    <a:pt x="109" y="17"/>
                  </a:cubicBezTo>
                  <a:cubicBezTo>
                    <a:pt x="109" y="17"/>
                    <a:pt x="109" y="18"/>
                    <a:pt x="109" y="18"/>
                  </a:cubicBezTo>
                  <a:cubicBezTo>
                    <a:pt x="113" y="17"/>
                    <a:pt x="118" y="15"/>
                    <a:pt x="122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8"/>
            <p:cNvSpPr>
              <a:spLocks/>
            </p:cNvSpPr>
            <p:nvPr userDrawn="1"/>
          </p:nvSpPr>
          <p:spPr bwMode="auto">
            <a:xfrm>
              <a:off x="2824163" y="3717925"/>
              <a:ext cx="360363" cy="368300"/>
            </a:xfrm>
            <a:custGeom>
              <a:avLst/>
              <a:gdLst>
                <a:gd name="T0" fmla="*/ 155 w 155"/>
                <a:gd name="T1" fmla="*/ 145 h 155"/>
                <a:gd name="T2" fmla="*/ 145 w 155"/>
                <a:gd name="T3" fmla="*/ 155 h 155"/>
                <a:gd name="T4" fmla="*/ 9 w 155"/>
                <a:gd name="T5" fmla="*/ 155 h 155"/>
                <a:gd name="T6" fmla="*/ 0 w 155"/>
                <a:gd name="T7" fmla="*/ 145 h 155"/>
                <a:gd name="T8" fmla="*/ 0 w 155"/>
                <a:gd name="T9" fmla="*/ 10 h 155"/>
                <a:gd name="T10" fmla="*/ 9 w 155"/>
                <a:gd name="T11" fmla="*/ 0 h 155"/>
                <a:gd name="T12" fmla="*/ 145 w 155"/>
                <a:gd name="T13" fmla="*/ 0 h 155"/>
                <a:gd name="T14" fmla="*/ 155 w 155"/>
                <a:gd name="T15" fmla="*/ 10 h 155"/>
                <a:gd name="T16" fmla="*/ 155 w 155"/>
                <a:gd name="T17" fmla="*/ 14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155">
                  <a:moveTo>
                    <a:pt x="155" y="145"/>
                  </a:moveTo>
                  <a:cubicBezTo>
                    <a:pt x="155" y="151"/>
                    <a:pt x="150" y="155"/>
                    <a:pt x="145" y="155"/>
                  </a:cubicBezTo>
                  <a:cubicBezTo>
                    <a:pt x="9" y="155"/>
                    <a:pt x="9" y="155"/>
                    <a:pt x="9" y="155"/>
                  </a:cubicBezTo>
                  <a:cubicBezTo>
                    <a:pt x="4" y="155"/>
                    <a:pt x="0" y="151"/>
                    <a:pt x="0" y="14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50" y="0"/>
                    <a:pt x="155" y="4"/>
                    <a:pt x="155" y="10"/>
                  </a:cubicBezTo>
                  <a:lnTo>
                    <a:pt x="155" y="145"/>
                  </a:lnTo>
                  <a:close/>
                </a:path>
              </a:pathLst>
            </a:custGeom>
            <a:solidFill>
              <a:srgbClr val="3C5A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9"/>
            <p:cNvSpPr>
              <a:spLocks/>
            </p:cNvSpPr>
            <p:nvPr userDrawn="1"/>
          </p:nvSpPr>
          <p:spPr bwMode="auto">
            <a:xfrm>
              <a:off x="2970213" y="3775075"/>
              <a:ext cx="155575" cy="311150"/>
            </a:xfrm>
            <a:custGeom>
              <a:avLst/>
              <a:gdLst>
                <a:gd name="T0" fmla="*/ 43 w 67"/>
                <a:gd name="T1" fmla="*/ 131 h 131"/>
                <a:gd name="T2" fmla="*/ 43 w 67"/>
                <a:gd name="T3" fmla="*/ 73 h 131"/>
                <a:gd name="T4" fmla="*/ 63 w 67"/>
                <a:gd name="T5" fmla="*/ 73 h 131"/>
                <a:gd name="T6" fmla="*/ 67 w 67"/>
                <a:gd name="T7" fmla="*/ 49 h 131"/>
                <a:gd name="T8" fmla="*/ 43 w 67"/>
                <a:gd name="T9" fmla="*/ 49 h 131"/>
                <a:gd name="T10" fmla="*/ 43 w 67"/>
                <a:gd name="T11" fmla="*/ 39 h 131"/>
                <a:gd name="T12" fmla="*/ 58 w 67"/>
                <a:gd name="T13" fmla="*/ 24 h 131"/>
                <a:gd name="T14" fmla="*/ 67 w 67"/>
                <a:gd name="T15" fmla="*/ 24 h 131"/>
                <a:gd name="T16" fmla="*/ 67 w 67"/>
                <a:gd name="T17" fmla="*/ 0 h 131"/>
                <a:gd name="T18" fmla="*/ 48 w 67"/>
                <a:gd name="T19" fmla="*/ 0 h 131"/>
                <a:gd name="T20" fmla="*/ 19 w 67"/>
                <a:gd name="T21" fmla="*/ 34 h 131"/>
                <a:gd name="T22" fmla="*/ 19 w 67"/>
                <a:gd name="T23" fmla="*/ 49 h 131"/>
                <a:gd name="T24" fmla="*/ 0 w 67"/>
                <a:gd name="T25" fmla="*/ 49 h 131"/>
                <a:gd name="T26" fmla="*/ 0 w 67"/>
                <a:gd name="T27" fmla="*/ 73 h 131"/>
                <a:gd name="T28" fmla="*/ 19 w 67"/>
                <a:gd name="T29" fmla="*/ 73 h 131"/>
                <a:gd name="T30" fmla="*/ 19 w 67"/>
                <a:gd name="T31" fmla="*/ 131 h 131"/>
                <a:gd name="T32" fmla="*/ 43 w 67"/>
                <a:gd name="T33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" h="131">
                  <a:moveTo>
                    <a:pt x="43" y="131"/>
                  </a:moveTo>
                  <a:cubicBezTo>
                    <a:pt x="43" y="73"/>
                    <a:pt x="43" y="73"/>
                    <a:pt x="43" y="73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43" y="49"/>
                    <a:pt x="43" y="49"/>
                    <a:pt x="43" y="4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29"/>
                    <a:pt x="48" y="24"/>
                    <a:pt x="58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3" y="0"/>
                    <a:pt x="57" y="0"/>
                    <a:pt x="48" y="0"/>
                  </a:cubicBezTo>
                  <a:cubicBezTo>
                    <a:pt x="30" y="0"/>
                    <a:pt x="19" y="14"/>
                    <a:pt x="19" y="34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19" y="73"/>
                    <a:pt x="19" y="73"/>
                    <a:pt x="19" y="73"/>
                  </a:cubicBezTo>
                  <a:cubicBezTo>
                    <a:pt x="19" y="131"/>
                    <a:pt x="19" y="131"/>
                    <a:pt x="19" y="131"/>
                  </a:cubicBezTo>
                  <a:lnTo>
                    <a:pt x="43" y="1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object 3"/>
          <p:cNvSpPr/>
          <p:nvPr userDrawn="1"/>
        </p:nvSpPr>
        <p:spPr>
          <a:xfrm>
            <a:off x="2" y="0"/>
            <a:ext cx="747713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</p:spPr>
        <p:txBody>
          <a:bodyPr wrap="square" lIns="0" tIns="0" rIns="0" bIns="0" rtlCol="0">
            <a:noAutofit/>
          </a:bodyPr>
          <a:lstStyle/>
          <a:p>
            <a:endParaRPr sz="14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Freeform 19"/>
          <p:cNvSpPr>
            <a:spLocks noEditPoints="1"/>
          </p:cNvSpPr>
          <p:nvPr userDrawn="1"/>
        </p:nvSpPr>
        <p:spPr bwMode="auto">
          <a:xfrm>
            <a:off x="1584000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584000" y="4587244"/>
            <a:ext cx="6815463" cy="846000"/>
          </a:xfrm>
        </p:spPr>
        <p:txBody>
          <a:bodyPr/>
          <a:lstStyle>
            <a:lvl1pPr>
              <a:buFontTx/>
              <a:buNone/>
              <a:defRPr sz="1100" b="0">
                <a:solidFill>
                  <a:schemeClr val="bg1">
                    <a:lumMod val="65000"/>
                  </a:schemeClr>
                </a:solidFill>
              </a:defRPr>
            </a:lvl1pPr>
            <a:lvl2pPr>
              <a:buFontTx/>
              <a:buNone/>
              <a:defRPr sz="11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584000" y="5634830"/>
            <a:ext cx="6815463" cy="169277"/>
          </a:xfrm>
        </p:spPr>
        <p:txBody>
          <a:bodyPr>
            <a:noAutofit/>
          </a:bodyPr>
          <a:lstStyle>
            <a:lvl1pPr>
              <a:buFontTx/>
              <a:buNone/>
              <a:defRPr sz="1100" b="0">
                <a:solidFill>
                  <a:schemeClr val="bg1">
                    <a:lumMod val="65000"/>
                  </a:schemeClr>
                </a:solidFill>
              </a:defRPr>
            </a:lvl1pPr>
            <a:lvl2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584000" y="3539658"/>
            <a:ext cx="6815463" cy="846000"/>
          </a:xfrm>
        </p:spPr>
        <p:txBody>
          <a:bodyPr/>
          <a:lstStyle>
            <a:lvl1pPr>
              <a:buFontTx/>
              <a:buNone/>
              <a:defRPr sz="1100" b="0">
                <a:solidFill>
                  <a:schemeClr val="bg1">
                    <a:lumMod val="65000"/>
                  </a:schemeClr>
                </a:solidFill>
              </a:defRPr>
            </a:lvl1pPr>
            <a:lvl2pPr>
              <a:buFontTx/>
              <a:buNone/>
              <a:defRPr sz="11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584000" y="3187907"/>
            <a:ext cx="2411738" cy="119064"/>
          </a:xfrm>
        </p:spPr>
        <p:txBody>
          <a:bodyPr/>
          <a:lstStyle>
            <a:lvl1pPr>
              <a:buFontTx/>
              <a:buNone/>
              <a:defRPr sz="1200" b="1">
                <a:solidFill>
                  <a:schemeClr val="tx2"/>
                </a:solidFill>
              </a:defRPr>
            </a:lvl1pPr>
            <a:lvl2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727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52400" y="1209600"/>
            <a:ext cx="7639200" cy="45942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358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52400" y="1209600"/>
            <a:ext cx="3726000" cy="459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665600" y="1209600"/>
            <a:ext cx="3726000" cy="459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996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52400" y="1209600"/>
            <a:ext cx="3726000" cy="459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4665600" y="1209600"/>
            <a:ext cx="3726000" cy="45936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8853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H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4665600" y="1209600"/>
            <a:ext cx="3726000" cy="45936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6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752400" y="1209600"/>
            <a:ext cx="3726000" cy="45936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82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H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52400" y="3607200"/>
            <a:ext cx="7639200" cy="219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752400" y="1209600"/>
            <a:ext cx="76392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66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H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3412800" y="1209600"/>
            <a:ext cx="2354400" cy="21852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6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752400" y="1209600"/>
            <a:ext cx="2390400" cy="21852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52400" y="3607200"/>
            <a:ext cx="2390400" cy="219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6037200" y="1209600"/>
            <a:ext cx="2354400" cy="21852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376800" y="3607200"/>
            <a:ext cx="2390400" cy="219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001200" y="3607200"/>
            <a:ext cx="2390400" cy="219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33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52400" y="1209600"/>
            <a:ext cx="7639200" cy="45936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68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2400" y="432000"/>
            <a:ext cx="7639200" cy="518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400" y="1209600"/>
            <a:ext cx="7639200" cy="458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Freeform 19"/>
          <p:cNvSpPr>
            <a:spLocks noEditPoints="1"/>
          </p:cNvSpPr>
          <p:nvPr userDrawn="1"/>
        </p:nvSpPr>
        <p:spPr bwMode="auto">
          <a:xfrm>
            <a:off x="747238" y="6320118"/>
            <a:ext cx="424800" cy="172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9" name="Shape 8"/>
          <p:cNvSpPr txBox="1">
            <a:spLocks/>
          </p:cNvSpPr>
          <p:nvPr userDrawn="1"/>
        </p:nvSpPr>
        <p:spPr>
          <a:xfrm>
            <a:off x="7190610" y="6320118"/>
            <a:ext cx="1201210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100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US" sz="1000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1731600" y="6320118"/>
            <a:ext cx="5817600" cy="370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201</a:t>
            </a:r>
            <a:r>
              <a:rPr lang="pl-PL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8 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KPMG Sp. z o.o., a Polish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limited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liability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company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and a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member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firm of the KPMG network of independent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member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firms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affiliated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with KPMG International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Cooperative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(“KPMG International”), a Swiss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entity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.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All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rights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600" kern="1200" noProof="0" dirty="0" err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reserved</a:t>
            </a:r>
            <a:r>
              <a:rPr lang="pl-PL" sz="600" kern="1200" noProof="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endParaRPr lang="en-US" sz="600" kern="1200" noProof="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144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6" r:id="rId2"/>
    <p:sldLayoutId id="2147483664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701" r:id="rId12"/>
    <p:sldLayoutId id="2147483697" r:id="rId13"/>
    <p:sldLayoutId id="2147483703" r:id="rId14"/>
    <p:sldLayoutId id="2147483699" r:id="rId15"/>
    <p:sldLayoutId id="2147483700" r:id="rId16"/>
    <p:sldLayoutId id="2147483662" r:id="rId17"/>
    <p:sldLayoutId id="2147483682" r:id="rId18"/>
    <p:sldLayoutId id="2147483683" r:id="rId19"/>
    <p:sldLayoutId id="2147483684" r:id="rId20"/>
    <p:sldLayoutId id="2147483685" r:id="rId21"/>
    <p:sldLayoutId id="2147483702" r:id="rId22"/>
    <p:sldLayoutId id="2147483667" r:id="rId2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Tx/>
        <a:buNone/>
        <a:defRPr sz="15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Tx/>
        <a:buNone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5760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-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82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0980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-"/>
        <a:defRPr sz="150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5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-"/>
        <a:defRPr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657" userDrawn="1">
          <p15:clr>
            <a:srgbClr val="F26B43"/>
          </p15:clr>
        </p15:guide>
        <p15:guide id="2" pos="470" userDrawn="1">
          <p15:clr>
            <a:srgbClr val="F26B43"/>
          </p15:clr>
        </p15:guide>
        <p15:guide id="3" pos="5291" userDrawn="1">
          <p15:clr>
            <a:srgbClr val="F26B43"/>
          </p15:clr>
        </p15:guide>
        <p15:guide id="4" orient="horz" pos="763" userDrawn="1">
          <p15:clr>
            <a:srgbClr val="F26B43"/>
          </p15:clr>
        </p15:guide>
        <p15:guide id="5" orient="horz" pos="608" userDrawn="1">
          <p15:clr>
            <a:srgbClr val="F26B43"/>
          </p15:clr>
        </p15:guide>
        <p15:guide id="6" orient="horz" pos="2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riera@kpmg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" r="-156"/>
          <a:stretch/>
        </p:blipFill>
        <p:spPr>
          <a:xfrm>
            <a:off x="0" y="0"/>
            <a:ext cx="91503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6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263" y="340060"/>
            <a:ext cx="7639200" cy="601488"/>
          </a:xfrm>
        </p:spPr>
        <p:txBody>
          <a:bodyPr/>
          <a:lstStyle/>
          <a:p>
            <a:r>
              <a:rPr lang="pl-PL" sz="2000" b="1" dirty="0">
                <a:latin typeface="+mn-lt"/>
              </a:rPr>
              <a:t>Zespół zgłaszający projekt: osoba 1. / koordynator </a:t>
            </a:r>
            <a:r>
              <a:rPr lang="pl-PL" sz="1200" dirty="0">
                <a:latin typeface="+mn-lt"/>
              </a:rPr>
              <a:t/>
            </a:r>
            <a:br>
              <a:rPr lang="pl-PL" sz="1200" dirty="0">
                <a:latin typeface="+mn-lt"/>
              </a:rPr>
            </a:br>
            <a:r>
              <a:rPr lang="pl-PL" sz="1200" dirty="0">
                <a:latin typeface="+mn-lt"/>
              </a:rPr>
              <a:t>(w przypadku zgłoszeń grupowych prosimy o </a:t>
            </a:r>
            <a:r>
              <a:rPr lang="pl-PL" sz="1200" dirty="0" smtClean="0">
                <a:latin typeface="+mn-lt"/>
              </a:rPr>
              <a:t>uzupełnienie </a:t>
            </a:r>
            <a:r>
              <a:rPr lang="pl-PL" sz="1200" dirty="0">
                <a:latin typeface="+mn-lt"/>
              </a:rPr>
              <a:t>slajdów dla wszystkich członków)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630541"/>
              </p:ext>
            </p:extLst>
          </p:nvPr>
        </p:nvGraphicFramePr>
        <p:xfrm>
          <a:off x="752400" y="708454"/>
          <a:ext cx="7639200" cy="5211212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488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87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16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61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22519">
                <a:tc gridSpan="6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Dane kontaktowe</a:t>
                      </a:r>
                    </a:p>
                  </a:txBody>
                  <a:tcPr anchor="ctr"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747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Imię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Nazwisko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telefonu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726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korespondencyjny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272">
                <a:tc gridSpan="6">
                  <a:txBody>
                    <a:bodyPr/>
                    <a:lstStyle/>
                    <a:p>
                      <a:r>
                        <a:rPr lang="pl-PL" sz="1000" b="1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Wykształcenie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6169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Uczelnia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Miasto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Kierunek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991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Rodzaj studiów:     magisterskie           licencjackie            inżynierskie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Tryb:                      </a:t>
                      </a:r>
                      <a:r>
                        <a:rPr lang="pl-PL" sz="10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zaoczne                  stacjonarne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9156">
                <a:tc gridSpan="2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rozpoczęcia</a:t>
                      </a:r>
                      <a:endParaRPr lang="pl-PL" sz="1000" b="1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zakończenia</a:t>
                      </a:r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1181">
                <a:tc gridSpan="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Znajomość języków </a:t>
                      </a:r>
                      <a:r>
                        <a:rPr lang="pl-PL" sz="7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(prosimy</a:t>
                      </a:r>
                      <a:r>
                        <a:rPr lang="pl-PL" sz="7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zaznaczenie poziomu)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Angielski                                                A1 | A2 | B1 | B2 | C1 | </a:t>
                      </a:r>
                      <a:r>
                        <a:rPr lang="pl-PL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native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Inny </a:t>
                      </a:r>
                      <a:r>
                        <a:rPr lang="pl-PL" sz="9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……………………………….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   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A1 | A2 | B1 | </a:t>
                      </a:r>
                      <a:r>
                        <a:rPr lang="en-US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C1 | C2 | native</a:t>
                      </a:r>
                      <a:endParaRPr lang="pl-PL" sz="9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7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04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obowiązki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obowiązki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0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kwalifikacje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23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(wymienić)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08785" y="5331643"/>
            <a:ext cx="623565" cy="291682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1200" dirty="0">
                <a:solidFill>
                  <a:srgbClr val="00A3A1"/>
                </a:solidFill>
              </a:rPr>
              <a:t> </a:t>
            </a: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8654" y="5323551"/>
            <a:ext cx="582627" cy="267406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58399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13317" y="2550961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58178" y="2812503"/>
            <a:ext cx="167178" cy="151107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5858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35857" y="2812503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5099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263" y="1726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Zespół zgłaszający projekt: osoba 2.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75355"/>
              </p:ext>
            </p:extLst>
          </p:nvPr>
        </p:nvGraphicFramePr>
        <p:xfrm>
          <a:off x="752400" y="683277"/>
          <a:ext cx="7639200" cy="521506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488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87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16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61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7696">
                <a:tc gridSpan="6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Dane kontaktowe</a:t>
                      </a:r>
                    </a:p>
                  </a:txBody>
                  <a:tcPr anchor="ctr"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747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Imię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Nazwisko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telefonu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726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korespondencyjny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272">
                <a:tc gridSpan="6">
                  <a:txBody>
                    <a:bodyPr/>
                    <a:lstStyle/>
                    <a:p>
                      <a:r>
                        <a:rPr lang="pl-PL" sz="1000" b="1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Wykształcenie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6169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Uczelnia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Miasto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Kierunek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991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Rodzaj studiów:     magisterskie           licencjackie            inżynierskie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Tryb:                      </a:t>
                      </a:r>
                      <a:r>
                        <a:rPr lang="pl-PL" sz="10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zaoczne                  stacjonarne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9156">
                <a:tc gridSpan="2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rozpoczęcia</a:t>
                      </a:r>
                      <a:endParaRPr lang="pl-PL" sz="1000" b="1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zakończenia</a:t>
                      </a:r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1181">
                <a:tc gridSpan="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Znajomość języków </a:t>
                      </a:r>
                      <a:r>
                        <a:rPr lang="pl-PL" sz="7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(prosimy</a:t>
                      </a:r>
                      <a:r>
                        <a:rPr lang="pl-PL" sz="7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zaznaczenie poziomu)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Angielski                                                A1 | A2 | B1 | B2 | C1 | </a:t>
                      </a:r>
                      <a:r>
                        <a:rPr lang="pl-PL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native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Inny </a:t>
                      </a:r>
                      <a:r>
                        <a:rPr lang="pl-PL" sz="9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……………………………….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   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A1 | A2 | B1 | </a:t>
                      </a:r>
                      <a:r>
                        <a:rPr lang="en-US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C1 | C2 | native</a:t>
                      </a:r>
                      <a:endParaRPr lang="pl-PL" sz="9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7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04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obowiązki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obowiązki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0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kwalifikacje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23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(wymienić)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08785" y="5331643"/>
            <a:ext cx="623565" cy="291682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1200" dirty="0">
                <a:solidFill>
                  <a:srgbClr val="00A3A1"/>
                </a:solidFill>
              </a:rPr>
              <a:t> </a:t>
            </a: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8654" y="5323551"/>
            <a:ext cx="582627" cy="267406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58399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13317" y="2550961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58178" y="2812503"/>
            <a:ext cx="167178" cy="151107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5858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35857" y="2812503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87981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263" y="1726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Zespół zgłaszający projekt: osoba </a:t>
            </a:r>
            <a:r>
              <a:rPr lang="pl-PL" sz="2800" b="1" dirty="0" smtClean="0">
                <a:latin typeface="+mn-lt"/>
              </a:rPr>
              <a:t>3.</a:t>
            </a:r>
            <a:endParaRPr lang="pl-PL" sz="28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691818"/>
              </p:ext>
            </p:extLst>
          </p:nvPr>
        </p:nvGraphicFramePr>
        <p:xfrm>
          <a:off x="752400" y="683277"/>
          <a:ext cx="7639200" cy="521506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488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87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16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61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7696">
                <a:tc gridSpan="6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Dane kontaktowe</a:t>
                      </a:r>
                    </a:p>
                  </a:txBody>
                  <a:tcPr anchor="ctr"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747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Imię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Nazwisko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telefonu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726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korespondencyjny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272">
                <a:tc gridSpan="6">
                  <a:txBody>
                    <a:bodyPr/>
                    <a:lstStyle/>
                    <a:p>
                      <a:r>
                        <a:rPr lang="pl-PL" sz="1000" b="1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Wykształcenie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6169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Uczelnia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Miasto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Kierunek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991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Rodzaj studiów:     magisterskie           licencjackie            inżynierskie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Tryb:                      </a:t>
                      </a:r>
                      <a:r>
                        <a:rPr lang="pl-PL" sz="10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zaoczne                  stacjonarne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9156">
                <a:tc gridSpan="2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rozpoczęcia</a:t>
                      </a:r>
                      <a:endParaRPr lang="pl-PL" sz="1000" b="1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zakończenia</a:t>
                      </a:r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1181">
                <a:tc gridSpan="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Znajomość języków </a:t>
                      </a:r>
                      <a:r>
                        <a:rPr lang="pl-PL" sz="7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(prosimy</a:t>
                      </a:r>
                      <a:r>
                        <a:rPr lang="pl-PL" sz="7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zaznaczenie poziomu)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Angielski                                                A1 | A2 | B1 | B2 | C1 | </a:t>
                      </a:r>
                      <a:r>
                        <a:rPr lang="pl-PL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native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Inny </a:t>
                      </a:r>
                      <a:r>
                        <a:rPr lang="pl-PL" sz="9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……………………………….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   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A1 | A2 | B1 | </a:t>
                      </a:r>
                      <a:r>
                        <a:rPr lang="en-US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C1 | C2 | native</a:t>
                      </a:r>
                      <a:endParaRPr lang="pl-PL" sz="9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7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04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obowiązki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obowiązki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0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kwalifikacje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23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(wymienić)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08785" y="5331643"/>
            <a:ext cx="623565" cy="291682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1200" dirty="0">
                <a:solidFill>
                  <a:srgbClr val="00A3A1"/>
                </a:solidFill>
              </a:rPr>
              <a:t> </a:t>
            </a: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8654" y="5323551"/>
            <a:ext cx="582627" cy="267406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58399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13317" y="2550961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58178" y="2812503"/>
            <a:ext cx="167178" cy="151107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5858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35857" y="2812503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846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263" y="1726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Zespół zgłaszający projekt: osoba 4</a:t>
            </a:r>
            <a:r>
              <a:rPr lang="pl-PL" sz="2800" b="1" dirty="0" smtClean="0">
                <a:latin typeface="+mn-lt"/>
              </a:rPr>
              <a:t>.</a:t>
            </a:r>
            <a:endParaRPr lang="pl-PL" sz="28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150243"/>
              </p:ext>
            </p:extLst>
          </p:nvPr>
        </p:nvGraphicFramePr>
        <p:xfrm>
          <a:off x="752400" y="683277"/>
          <a:ext cx="7639200" cy="521506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488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87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16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61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7696">
                <a:tc gridSpan="6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Dane kontaktowe</a:t>
                      </a:r>
                    </a:p>
                  </a:txBody>
                  <a:tcPr anchor="ctr"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747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Imię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Nazwisko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telefonu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726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korespondencyjny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272">
                <a:tc gridSpan="6">
                  <a:txBody>
                    <a:bodyPr/>
                    <a:lstStyle/>
                    <a:p>
                      <a:r>
                        <a:rPr lang="pl-PL" sz="1000" b="1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Wykształcenie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6169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Uczelnia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Miasto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Kierunek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991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Rodzaj studiów:     magisterskie           licencjackie            inżynierskie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Tryb:                      </a:t>
                      </a:r>
                      <a:r>
                        <a:rPr lang="pl-PL" sz="10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zaoczne                  stacjonarne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9156">
                <a:tc gridSpan="2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rozpoczęcia</a:t>
                      </a:r>
                      <a:endParaRPr lang="pl-PL" sz="1000" b="1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zakończenia</a:t>
                      </a:r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1181">
                <a:tc gridSpan="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Znajomość języków </a:t>
                      </a:r>
                      <a:r>
                        <a:rPr lang="pl-PL" sz="7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(prosimy</a:t>
                      </a:r>
                      <a:r>
                        <a:rPr lang="pl-PL" sz="7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zaznaczenie poziomu)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Angielski                                                A1 | A2 | B1 | B2 | C1 | </a:t>
                      </a:r>
                      <a:r>
                        <a:rPr lang="pl-PL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native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Inny </a:t>
                      </a:r>
                      <a:r>
                        <a:rPr lang="pl-PL" sz="9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……………………………….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   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A1 | A2 | B1 | </a:t>
                      </a:r>
                      <a:r>
                        <a:rPr lang="en-US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C1 | C2 | native</a:t>
                      </a:r>
                      <a:endParaRPr lang="pl-PL" sz="9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7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04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obowiązki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obowiązki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0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kwalifikacje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23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(wymienić)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08785" y="5331643"/>
            <a:ext cx="623565" cy="291682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1200" dirty="0">
                <a:solidFill>
                  <a:srgbClr val="00A3A1"/>
                </a:solidFill>
              </a:rPr>
              <a:t> </a:t>
            </a: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8654" y="5323551"/>
            <a:ext cx="582627" cy="267406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58399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13317" y="2550961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58178" y="2812503"/>
            <a:ext cx="167178" cy="151107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5858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35857" y="2812503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81288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263" y="1726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Zespół zgłaszający projekt: osoba </a:t>
            </a:r>
            <a:r>
              <a:rPr lang="pl-PL" sz="2800" b="1" dirty="0" smtClean="0">
                <a:latin typeface="+mn-lt"/>
              </a:rPr>
              <a:t>5.</a:t>
            </a:r>
            <a:endParaRPr lang="pl-PL" sz="28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127421"/>
              </p:ext>
            </p:extLst>
          </p:nvPr>
        </p:nvGraphicFramePr>
        <p:xfrm>
          <a:off x="752400" y="683277"/>
          <a:ext cx="7639200" cy="521506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488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87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16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61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7696">
                <a:tc gridSpan="6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Dane kontaktowe</a:t>
                      </a:r>
                    </a:p>
                  </a:txBody>
                  <a:tcPr anchor="ctr"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747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Imię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Nazwisko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telefonu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726">
                <a:tc gridSpan="3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korespondencyjny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272">
                <a:tc gridSpan="6">
                  <a:txBody>
                    <a:bodyPr/>
                    <a:lstStyle/>
                    <a:p>
                      <a:r>
                        <a:rPr lang="pl-PL" sz="1000" b="1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Wykształcenie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6169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Uczelnia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Miasto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Kierunek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991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Rodzaj studiów:     magisterskie           licencjackie            inżynierskie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Tryb:                      </a:t>
                      </a:r>
                      <a:r>
                        <a:rPr lang="pl-PL" sz="10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zaoczne                  stacjonarne</a:t>
                      </a: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9156">
                <a:tc gridSpan="2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rozpoczęcia</a:t>
                      </a:r>
                      <a:endParaRPr lang="pl-PL" sz="1000" b="1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zakończenia</a:t>
                      </a:r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1181">
                <a:tc gridSpan="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Znajomość języków </a:t>
                      </a:r>
                      <a:r>
                        <a:rPr lang="pl-PL" sz="7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(prosimy</a:t>
                      </a:r>
                      <a:r>
                        <a:rPr lang="pl-PL" sz="7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zaznaczenie poziomu)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Angielski                                                A1 | A2 | B1 | B2 | C1 | </a:t>
                      </a:r>
                      <a:r>
                        <a:rPr lang="pl-PL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r>
                        <a:rPr lang="pl-PL" sz="9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native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Inny </a:t>
                      </a:r>
                      <a:r>
                        <a:rPr lang="pl-PL" sz="9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……………………………….</a:t>
                      </a:r>
                      <a:r>
                        <a:rPr lang="pl-PL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   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A1 | A2 | B1 | </a:t>
                      </a:r>
                      <a:r>
                        <a:rPr lang="en-US" sz="1000" b="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C1 | C2 | native</a:t>
                      </a:r>
                      <a:endParaRPr lang="pl-PL" sz="9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7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Doświadczenie zawodowe</a:t>
                      </a:r>
                      <a:endParaRPr lang="pl-PL" sz="1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A3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rgbClr val="00A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04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Miejsce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Stanowisko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obowiązki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Podstawowe obowiązki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6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i 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ukończenia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0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kwalifikacje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baseline="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Dodatkowe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kursy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23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(wymienić)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Koła naukowe, organizacje studenckie (wymienić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80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08785" y="5331643"/>
            <a:ext cx="623565" cy="291682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1200" dirty="0">
                <a:solidFill>
                  <a:srgbClr val="00A3A1"/>
                </a:solidFill>
              </a:rPr>
              <a:t> </a:t>
            </a: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8654" y="5323551"/>
            <a:ext cx="582627" cy="267406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58399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13317" y="2550961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58178" y="2812503"/>
            <a:ext cx="167178" cy="151107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5858" y="255096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35857" y="2812503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43454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0263" y="668577"/>
            <a:ext cx="7639200" cy="1085371"/>
          </a:xfrm>
        </p:spPr>
        <p:txBody>
          <a:bodyPr/>
          <a:lstStyle/>
          <a:p>
            <a:r>
              <a:rPr lang="pl-PL" sz="1800" b="1" dirty="0">
                <a:latin typeface="+mn-lt"/>
              </a:rPr>
              <a:t>Wyrażenie zgód wymagane do zgłoszenia w Programie Ideas Loading </a:t>
            </a:r>
            <a:r>
              <a:rPr lang="pl-PL" sz="1200" dirty="0">
                <a:latin typeface="+mn-lt"/>
              </a:rPr>
              <a:t>(wszystkie zgody są obowiązkowe)</a:t>
            </a:r>
            <a:endParaRPr lang="en-US" sz="1200" dirty="0">
              <a:latin typeface="+mn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027128"/>
              </p:ext>
            </p:extLst>
          </p:nvPr>
        </p:nvGraphicFramePr>
        <p:xfrm>
          <a:off x="1156447" y="1211265"/>
          <a:ext cx="7235153" cy="4718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351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514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Wyrażam zgodę na przetwarzanie moich danych osobowych zawartych w formularzu zgłoszeniowym przez Spółki wchodzące w skład grupy kapitałowej KPMG w Polsce* (jako </a:t>
                      </a:r>
                      <a:r>
                        <a:rPr lang="pl-PL" sz="1000" kern="1200" dirty="0" err="1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współadministratorzy</a:t>
                      </a: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w celu uczestnictwa w Programie dedykowanym dla Studentów. Przyjmuję do wiadomości, że zgoda może być cofnięta w każdym czasie.</a:t>
                      </a: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7403">
                <a:tc>
                  <a:txBody>
                    <a:bodyPr/>
                    <a:lstStyle/>
                    <a:p>
                      <a:pPr algn="l" fontAlgn="b"/>
                      <a:endParaRPr lang="pl-PL" sz="1000" u="none" strike="noStrike" dirty="0">
                        <a:solidFill>
                          <a:srgbClr val="00A3A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pl-PL" sz="1000" u="none" strike="noStrike" dirty="0">
                          <a:solidFill>
                            <a:srgbClr val="00A3A1"/>
                          </a:solidFill>
                          <a:effectLst/>
                        </a:rPr>
                        <a:t>Wyrażam zgodę na przetwarzanie moich danych osobowych dla celów niezbędnych dla obecnego i przyszłych procesów rekrutacyjnych </a:t>
                      </a:r>
                      <a:r>
                        <a:rPr lang="pl-PL" sz="1000" u="none" strike="noStrike" dirty="0" smtClean="0">
                          <a:solidFill>
                            <a:srgbClr val="00A3A1"/>
                          </a:solidFill>
                          <a:effectLst/>
                        </a:rPr>
                        <a:t>prowadzonych</a:t>
                      </a:r>
                      <a:r>
                        <a:rPr lang="pl-PL" sz="1000" u="none" strike="noStrike" baseline="0" dirty="0" smtClean="0">
                          <a:solidFill>
                            <a:srgbClr val="00A3A1"/>
                          </a:solidFill>
                          <a:effectLst/>
                        </a:rPr>
                        <a:t> </a:t>
                      </a: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przez któregoś ze </a:t>
                      </a:r>
                      <a:r>
                        <a:rPr lang="pl-PL" sz="1000" kern="1200" dirty="0" err="1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współadministratorów</a:t>
                      </a: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tj. spółki z Grupy KPMG w Polsce*. Przyjmuję do wiadomości, że powyższa zgoda może być odwołana w każdym czasie.</a:t>
                      </a:r>
                    </a:p>
                    <a:p>
                      <a:pPr algn="l" fontAlgn="b"/>
                      <a:endParaRPr lang="pl-PL" sz="1000" kern="1200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7410">
                <a:tc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Informujemy, że </a:t>
                      </a:r>
                      <a:r>
                        <a:rPr lang="pl-PL" sz="1000" kern="1200" dirty="0" err="1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współadministratorami</a:t>
                      </a: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Państwa danych osobowych są Spółki wchodzące w skład grupy kapitałowej KPMG w Polsce*. Dane osobowe mogą być ujawnione pracownikom lub współpracownikom </a:t>
                      </a:r>
                      <a:r>
                        <a:rPr lang="pl-PL" sz="1000" kern="1200" dirty="0" err="1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współadministratorów</a:t>
                      </a: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jak też podmiotom udzielającym im wsparcia na zasadzie zleconych usług i zgodnie z zawartymi umowami powierzenia.</a:t>
                      </a:r>
                    </a:p>
                    <a:p>
                      <a:pPr algn="l" fontAlgn="b"/>
                      <a:endParaRPr lang="pl-PL" sz="1000" u="none" strike="noStrike" dirty="0" smtClean="0">
                        <a:solidFill>
                          <a:srgbClr val="00A3A1"/>
                        </a:solidFill>
                        <a:effectLst/>
                      </a:endParaRPr>
                    </a:p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Informujemy również, że podane przez Państwa dane osobowe będą przetwarzane przez Spółki wchodzące w skład grupy kapitałowej KPMG w celu:</a:t>
                      </a:r>
                    </a:p>
                    <a:p>
                      <a:endParaRPr lang="pl-PL" sz="1000" kern="1200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Państwa uczestnictwa w programie dedykowanym dla Studentów na podstawie wyrażonej zgody, tj. zgodnie z art. 6 ust. 1 lit. a Rozporządzenia Parlamentu Europejskiego i Rady (UE) 2016/679 z dnia 27 kwietnia 2016 roku w sprawie ochrony osób fizycznych w związku z przetwarzaniem danych osobowych i w sprawie swobodnego przepływu takich danych oraz uchylenia dyrektywy 95/46/WE (dalej jako RODO);</a:t>
                      </a:r>
                    </a:p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realizacji wydarzenia, w którym zgodnie ze zgłoszeniem w przypadku jego przesłania do nas, chcą Państwo wziąć udział, zgodnie z art. 6 ust. 1 lit. b i f RODO. Prawnie uzasadnionym interesem administratorów jest prawidłowa identyfikacja uczestników i bieżący kontakt w sprawie wydarzenia;</a:t>
                      </a:r>
                    </a:p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przeprowadzenia przyszłych rekrutacji na podstawie art. 6 ust. 1 lit. a RODO, a w zakresie wizerunku – art. 9 ust. 1 pkt a RODO;</a:t>
                      </a:r>
                      <a:endParaRPr lang="pl-PL" sz="1000" u="none" strike="noStrike" dirty="0">
                        <a:solidFill>
                          <a:srgbClr val="00A3A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pl-PL" sz="1000" u="none" strike="noStrike" dirty="0">
                          <a:solidFill>
                            <a:srgbClr val="00A3A1"/>
                          </a:solidFill>
                          <a:effectLst/>
                        </a:rPr>
                        <a:t/>
                      </a:r>
                      <a:br>
                        <a:rPr lang="pl-PL" sz="1000" u="none" strike="noStrike" dirty="0">
                          <a:solidFill>
                            <a:srgbClr val="00A3A1"/>
                          </a:solidFill>
                          <a:effectLst/>
                        </a:rPr>
                      </a:br>
                      <a:r>
                        <a:rPr lang="pl-PL" sz="1000" u="none" strike="noStrike" dirty="0">
                          <a:solidFill>
                            <a:srgbClr val="00A3A1"/>
                          </a:solidFill>
                          <a:effectLst/>
                        </a:rPr>
                        <a:t>* W skład Grupy KPMG w Polsce wchodzą: KPMG Sp. z o.o., KPMG Sp. z o.o. sp. k., KPMG Audyt Sp. z o.o., KPMG Audyt Services Sp. z o.o., KPMG Audyt Sp. z o.o. sp. k., KPMG Advisory Sp. z o.o. sp. k., KPMG Tax M.Michna Sp. k., KPMG Usługi Księgowe Sp. z o.o., D.Dobkowski Sp. k. Wszystkie spółki mają swą siedzibę w Warszawie przy ul. Inflancka </a:t>
                      </a:r>
                      <a:r>
                        <a:rPr lang="pl-PL" sz="1000" u="none" strike="noStrike" dirty="0" smtClean="0">
                          <a:solidFill>
                            <a:srgbClr val="00A3A1"/>
                          </a:solidFill>
                          <a:effectLst/>
                        </a:rPr>
                        <a:t>4A.</a:t>
                      </a:r>
                      <a:endParaRPr lang="pl-PL" sz="1000" b="0" i="0" u="none" strike="noStrike" dirty="0">
                        <a:solidFill>
                          <a:srgbClr val="00A3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009"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A3A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876798" y="1220752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76798" y="1875294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61100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0263" y="668577"/>
            <a:ext cx="7639200" cy="1085371"/>
          </a:xfrm>
        </p:spPr>
        <p:txBody>
          <a:bodyPr/>
          <a:lstStyle/>
          <a:p>
            <a:r>
              <a:rPr lang="pl-PL" sz="1800" b="1" dirty="0">
                <a:latin typeface="+mn-lt"/>
              </a:rPr>
              <a:t>Wyrażenie zgód wymagane do zgłoszenia w Programie Ideas Loading </a:t>
            </a:r>
            <a:r>
              <a:rPr lang="pl-PL" sz="1200" dirty="0">
                <a:latin typeface="+mn-lt"/>
              </a:rPr>
              <a:t>(wszystkie zgody są obowiązkowe)</a:t>
            </a:r>
            <a:endParaRPr lang="en-US" sz="1200" dirty="0">
              <a:latin typeface="+mn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56336"/>
              </p:ext>
            </p:extLst>
          </p:nvPr>
        </p:nvGraphicFramePr>
        <p:xfrm>
          <a:off x="1156447" y="1071499"/>
          <a:ext cx="7227034" cy="3368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270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4672">
                <a:tc>
                  <a:txBody>
                    <a:bodyPr/>
                    <a:lstStyle/>
                    <a:p>
                      <a:pPr algn="l" fontAlgn="b"/>
                      <a:endParaRPr lang="pl-PL" sz="1000" u="none" strike="noStrike" dirty="0">
                        <a:solidFill>
                          <a:srgbClr val="00A3A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pl-PL" sz="1000" u="none" strike="noStrike" dirty="0">
                          <a:solidFill>
                            <a:srgbClr val="00A3A1"/>
                          </a:solidFill>
                          <a:effectLst/>
                        </a:rPr>
                        <a:t>Wyrażam zgodę na przetwarzanie moich danych osobowych dla celów niezbędnych dla obecnego i przyszłych procesów rekrutacyjnych </a:t>
                      </a:r>
                      <a:r>
                        <a:rPr lang="pl-PL" sz="1000" u="none" strike="noStrike" dirty="0" smtClean="0">
                          <a:solidFill>
                            <a:srgbClr val="00A3A1"/>
                          </a:solidFill>
                          <a:effectLst/>
                        </a:rPr>
                        <a:t>prowadzonych</a:t>
                      </a:r>
                      <a:r>
                        <a:rPr lang="pl-PL" sz="1000" u="none" strike="noStrike" baseline="0" dirty="0" smtClean="0">
                          <a:solidFill>
                            <a:srgbClr val="00A3A1"/>
                          </a:solidFill>
                          <a:effectLst/>
                        </a:rPr>
                        <a:t> </a:t>
                      </a: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przez któregoś ze </a:t>
                      </a:r>
                      <a:r>
                        <a:rPr lang="pl-PL" sz="1000" kern="1200" dirty="0" err="1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współadministratorów</a:t>
                      </a: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tj. spółki z Grupy KPMG w Polsce*. Przyjmuję do wiadomości, że powyższa zgoda może być odwołana w każdym czasie.</a:t>
                      </a: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3391">
                <a:tc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Informujemy, że </a:t>
                      </a:r>
                      <a:r>
                        <a:rPr lang="pl-PL" sz="1000" kern="1200" dirty="0" err="1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współadministratorami</a:t>
                      </a: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Państwa danych osobowych są Spółki wchodzące w skład grupy kapitałowej KPMG w Polsce*. Dane osobowe mogą być ujawnione pracownikom lub współpracownikom </a:t>
                      </a:r>
                      <a:r>
                        <a:rPr lang="pl-PL" sz="1000" kern="1200" dirty="0" err="1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współadministratorów</a:t>
                      </a:r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jak też podmiotom udzielającym im wsparcia na zasadzie zleconych usług i zgodnie z zawartymi umowami powierzenia.</a:t>
                      </a:r>
                    </a:p>
                    <a:p>
                      <a:pPr algn="l" fontAlgn="b"/>
                      <a:endParaRPr lang="pl-PL" sz="1000" u="none" strike="noStrike" dirty="0" smtClean="0">
                        <a:solidFill>
                          <a:srgbClr val="00A3A1"/>
                        </a:solidFill>
                        <a:effectLst/>
                      </a:endParaRPr>
                    </a:p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Informujemy również, że podane przez Państwa dane osobowe będą przetwarzane przez Spółki wchodzące w skład grupy kapitałowej KPMG w celu:</a:t>
                      </a:r>
                    </a:p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Państwa uczestnictwa w programie dedykowanym dla Studentów na podstawie wyrażonej zgody, tj. zgodnie z art. 6 ust. 1 lit. a Rozporządzenia Parlamentu Europejskiego i Rady (UE) 2016/679 z dnia 27 kwietnia 2016 roku w sprawie ochrony osób fizycznych w związku z przetwarzaniem danych osobowych i w sprawie swobodnego przepływu takich danych oraz uchylenia dyrektywy 95/46/WE (dalej jako RODO);</a:t>
                      </a:r>
                    </a:p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realizacji wydarzenia, w którym zgodnie ze zgłoszeniem w przypadku jego przesłania do nas, chcą Państwo wziąć udział, zgodnie z art. 6 ust. 1 lit. b i f RODO. Prawnie uzasadnionym interesem administratorów jest prawidłowa identyfikacja uczestników i bieżący kontakt w sprawie wydarzenia;</a:t>
                      </a:r>
                    </a:p>
                    <a:p>
                      <a:r>
                        <a:rPr lang="pl-PL" sz="1000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przeprowadzenia przyszłych rekrutacji na podstawie art. 6 ust. 1 lit. a RODO, a w zakresie wizerunku – art. 9 ust. 1 pkt a RODO;</a:t>
                      </a:r>
                    </a:p>
                    <a:p>
                      <a:endParaRPr lang="pl-PL" sz="1000" kern="1200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0" i="0" u="none" strike="noStrike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</a:rPr>
                        <a:t>Akceptuję Regulamin Programu</a:t>
                      </a:r>
                      <a:r>
                        <a:rPr lang="pl-PL" sz="1000" b="0" i="0" u="none" strike="noStrike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000" b="0" i="0" u="none" strike="noStrike" baseline="0" dirty="0" err="1" smtClean="0">
                          <a:solidFill>
                            <a:srgbClr val="00A3A1"/>
                          </a:solidFill>
                          <a:effectLst/>
                          <a:latin typeface="+mn-lt"/>
                        </a:rPr>
                        <a:t>Ideas</a:t>
                      </a:r>
                      <a:r>
                        <a:rPr lang="pl-PL" sz="1000" b="0" i="0" u="none" strike="noStrike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000" b="0" i="0" u="none" strike="noStrike" baseline="0" dirty="0" err="1" smtClean="0">
                          <a:solidFill>
                            <a:srgbClr val="00A3A1"/>
                          </a:solidFill>
                          <a:effectLst/>
                          <a:latin typeface="+mn-lt"/>
                        </a:rPr>
                        <a:t>Loading</a:t>
                      </a:r>
                      <a:r>
                        <a:rPr lang="pl-PL" sz="1000" b="0" i="0" u="none" strike="noStrike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</a:rPr>
                        <a:t> dostępny na stronie generationkpmg.pl/programy/</a:t>
                      </a:r>
                      <a:r>
                        <a:rPr lang="pl-PL" sz="1000" b="0" i="0" u="none" strike="noStrike" baseline="0" dirty="0" err="1" smtClean="0">
                          <a:solidFill>
                            <a:srgbClr val="00A3A1"/>
                          </a:solidFill>
                          <a:effectLst/>
                          <a:latin typeface="+mn-lt"/>
                        </a:rPr>
                        <a:t>ideas-loading</a:t>
                      </a:r>
                      <a:endParaRPr lang="pl-PL" sz="1000" b="0" i="0" u="none" strike="noStrike" baseline="0" dirty="0" smtClean="0">
                        <a:solidFill>
                          <a:srgbClr val="00A3A1"/>
                        </a:solidFill>
                        <a:effectLst/>
                        <a:latin typeface="+mn-lt"/>
                      </a:endParaRPr>
                    </a:p>
                    <a:p>
                      <a:endParaRPr lang="pl-PL" sz="1000" kern="1200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904836" y="1276709"/>
            <a:ext cx="126275" cy="137144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06307" y="4129013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179101"/>
              </p:ext>
            </p:extLst>
          </p:nvPr>
        </p:nvGraphicFramePr>
        <p:xfrm>
          <a:off x="340657" y="4806304"/>
          <a:ext cx="8462685" cy="999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5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25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25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925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925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23688"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Imię</a:t>
                      </a:r>
                      <a:r>
                        <a:rPr lang="pl-PL" sz="1000" baseline="0" dirty="0">
                          <a:solidFill>
                            <a:srgbClr val="00A3A1"/>
                          </a:solidFill>
                        </a:rPr>
                        <a:t> i </a:t>
                      </a:r>
                      <a:r>
                        <a:rPr lang="pl-PL" sz="1000" baseline="0" dirty="0" smtClean="0">
                          <a:solidFill>
                            <a:srgbClr val="00A3A1"/>
                          </a:solidFill>
                        </a:rPr>
                        <a:t>nazwisko</a:t>
                      </a:r>
                      <a:endParaRPr lang="pl-PL" sz="1000" baseline="0" dirty="0">
                        <a:solidFill>
                          <a:srgbClr val="00A3A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Imię</a:t>
                      </a:r>
                      <a:r>
                        <a:rPr lang="pl-PL" sz="1000" baseline="0" dirty="0">
                          <a:solidFill>
                            <a:srgbClr val="00A3A1"/>
                          </a:solidFill>
                        </a:rPr>
                        <a:t> i </a:t>
                      </a:r>
                      <a:r>
                        <a:rPr lang="pl-PL" sz="1000" baseline="0" dirty="0" smtClean="0">
                          <a:solidFill>
                            <a:srgbClr val="00A3A1"/>
                          </a:solidFill>
                        </a:rPr>
                        <a:t>nazwisko</a:t>
                      </a:r>
                      <a:endParaRPr lang="pl-PL" sz="1000" baseline="0" dirty="0">
                        <a:solidFill>
                          <a:srgbClr val="00A3A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Imię</a:t>
                      </a:r>
                      <a:r>
                        <a:rPr lang="pl-PL" sz="1000" baseline="0" dirty="0">
                          <a:solidFill>
                            <a:srgbClr val="00A3A1"/>
                          </a:solidFill>
                        </a:rPr>
                        <a:t> i nazwisko</a:t>
                      </a:r>
                      <a:endParaRPr lang="pl-PL" sz="1000" dirty="0">
                        <a:solidFill>
                          <a:srgbClr val="00A3A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Imię</a:t>
                      </a:r>
                      <a:r>
                        <a:rPr lang="pl-PL" sz="1000" baseline="0" dirty="0">
                          <a:solidFill>
                            <a:srgbClr val="00A3A1"/>
                          </a:solidFill>
                        </a:rPr>
                        <a:t> i nazwisko</a:t>
                      </a:r>
                      <a:endParaRPr lang="pl-PL" sz="1000" dirty="0">
                        <a:solidFill>
                          <a:srgbClr val="00A3A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Imię</a:t>
                      </a:r>
                      <a:r>
                        <a:rPr lang="pl-PL" sz="1000" baseline="0" dirty="0">
                          <a:solidFill>
                            <a:srgbClr val="00A3A1"/>
                          </a:solidFill>
                        </a:rPr>
                        <a:t> i nazwisko</a:t>
                      </a:r>
                      <a:endParaRPr lang="pl-PL" sz="1000" dirty="0">
                        <a:solidFill>
                          <a:srgbClr val="00A3A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5496"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Data, </a:t>
                      </a:r>
                      <a:r>
                        <a:rPr lang="pl-PL" sz="1000" dirty="0" smtClean="0">
                          <a:solidFill>
                            <a:srgbClr val="00A3A1"/>
                          </a:solidFill>
                        </a:rPr>
                        <a:t>podpis</a:t>
                      </a:r>
                      <a:endParaRPr lang="pl-PL" sz="1000" dirty="0">
                        <a:solidFill>
                          <a:srgbClr val="00A3A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Data, </a:t>
                      </a:r>
                      <a:r>
                        <a:rPr lang="pl-PL" sz="1000" dirty="0" smtClean="0">
                          <a:solidFill>
                            <a:srgbClr val="00A3A1"/>
                          </a:solidFill>
                        </a:rPr>
                        <a:t>podpis</a:t>
                      </a:r>
                      <a:endParaRPr lang="pl-PL" sz="1000" dirty="0">
                        <a:solidFill>
                          <a:srgbClr val="00A3A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Data, podpis</a:t>
                      </a: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Data, podpis</a:t>
                      </a: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rgbClr val="00A3A1"/>
                          </a:solidFill>
                        </a:rPr>
                        <a:t>Data podpis</a:t>
                      </a:r>
                    </a:p>
                  </a:txBody>
                  <a:tcPr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4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pl-PL" dirty="0"/>
              <a:t>© </a:t>
            </a:r>
            <a:r>
              <a:rPr lang="pl-PL" dirty="0" smtClean="0"/>
              <a:t>2018 KPMG </a:t>
            </a:r>
            <a:r>
              <a:rPr lang="pl-PL" dirty="0"/>
              <a:t>Sp. z o.o. jest polską spółką z ograniczoną odpowiedzialnością i członkiem sieci KPMG </a:t>
            </a:r>
            <a:r>
              <a:rPr lang="pl-PL" dirty="0" smtClean="0"/>
              <a:t>składającej się </a:t>
            </a:r>
            <a:r>
              <a:rPr lang="pl-PL" dirty="0"/>
              <a:t>z niezależnych spółek członkowskich stowarzyszonych z KPMG International Cooperative (“KPMG International”), podmiotem prawa szwajcarskiego. Wszelkie prawa zastrzeżone.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l-PL"/>
              <a:t>Nazwa i logo KPMG są zastrzeżonymi znakami towarowymi bądź znakami towarowymi KPMG International.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584000" y="2437409"/>
            <a:ext cx="2411738" cy="119064"/>
          </a:xfrm>
        </p:spPr>
        <p:txBody>
          <a:bodyPr/>
          <a:lstStyle/>
          <a:p>
            <a:r>
              <a:rPr lang="pl-PL" dirty="0" smtClean="0"/>
              <a:t>Znajdź nas na: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52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01" y="7060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Podstawowe informacje o projekcie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135373"/>
              </p:ext>
            </p:extLst>
          </p:nvPr>
        </p:nvGraphicFramePr>
        <p:xfrm>
          <a:off x="752401" y="1054360"/>
          <a:ext cx="7648724" cy="468343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297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9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53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44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97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2974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581748">
                <a:tc gridSpan="6">
                  <a:txBody>
                    <a:bodyPr/>
                    <a:lstStyle/>
                    <a:p>
                      <a:r>
                        <a:rPr lang="pl-PL" sz="105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Wszystkie pola są</a:t>
                      </a:r>
                      <a:r>
                        <a:rPr lang="pl-PL" sz="105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obowiązkowe. </a:t>
                      </a:r>
                      <a:r>
                        <a:rPr lang="pl-PL" sz="105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Czytelnie</a:t>
                      </a:r>
                      <a:r>
                        <a:rPr lang="pl-PL" sz="105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uzupełniony formularz należy przesłać w formacie PDF na adres </a:t>
                      </a:r>
                      <a:r>
                        <a:rPr lang="pl-PL" sz="105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kariera@kpmg.pl</a:t>
                      </a:r>
                      <a:r>
                        <a:rPr lang="pl-PL" sz="105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oraz podpisany przez wszystkich Uczestników oryginał w formie papierowej na adres siedziby KPMG, ul. Inflancka 4A, 00-189 Warszawa. Regulamin dostępny jest na stronie kpmg.com/pl/ideasloading. </a:t>
                      </a:r>
                      <a:endParaRPr lang="pl-PL" sz="105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45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dirty="0">
                          <a:solidFill>
                            <a:srgbClr val="00A3A1"/>
                          </a:solidFill>
                          <a:latin typeface="+mn-lt"/>
                        </a:rPr>
                        <a:t>Zgłoszenie</a:t>
                      </a:r>
                      <a:r>
                        <a:rPr lang="pl-PL" sz="1000" dirty="0">
                          <a:solidFill>
                            <a:srgbClr val="00A3A1"/>
                          </a:solidFill>
                          <a:latin typeface="+mn-lt"/>
                        </a:rPr>
                        <a:t>             indywidualne</a:t>
                      </a:r>
                      <a:r>
                        <a:rPr lang="pl-PL" sz="1000" baseline="0" dirty="0">
                          <a:solidFill>
                            <a:srgbClr val="00A3A1"/>
                          </a:solidFill>
                          <a:latin typeface="+mn-lt"/>
                        </a:rPr>
                        <a:t>                    grupowe</a:t>
                      </a:r>
                      <a:endParaRPr lang="en-US" sz="1000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745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Nazwa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zespołu</a:t>
                      </a:r>
                      <a:endParaRPr lang="pl-PL" sz="1000" b="1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(uzupełnić w przypadku zgłoszeń grupowych)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członków zespołu</a:t>
                      </a:r>
                      <a:r>
                        <a:rPr lang="pl-PL" sz="1000" b="1" u="sng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(uzupełnić w przypadku zgloszeń grupowych)</a:t>
                      </a:r>
                      <a:endParaRPr lang="en-US" sz="800" dirty="0">
                        <a:latin typeface="+mn-lt"/>
                      </a:endParaRPr>
                    </a:p>
                    <a:p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759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Imię i nazwisko osoby zgłaszającej </a:t>
                      </a: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(uzupełnić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 przypadku zgłoszeń indywidualnych) </a:t>
                      </a:r>
                      <a:r>
                        <a:rPr lang="pl-PL" sz="1000" b="1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lub </a:t>
                      </a:r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koordynatora </a:t>
                      </a: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(uzupełnić</a:t>
                      </a:r>
                      <a:r>
                        <a:rPr lang="pl-PL" sz="8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8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przypadku zgłoszeń grupowych) Dwoje koordynatorów</a:t>
                      </a:r>
                      <a:r>
                        <a:rPr lang="pl-PL" sz="800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800" b="1" u="sng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1472">
                <a:tc gridSpan="6"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Wybór kategorii zgłaszanego Projektu</a:t>
                      </a:r>
                      <a:r>
                        <a:rPr lang="pl-PL" sz="10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audyt                    podatki                    doradztwo biznesowe                    prawo</a:t>
                      </a:r>
                      <a:endParaRPr lang="en-US" sz="1000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1991">
                <a:tc>
                  <a:txBody>
                    <a:bodyPr/>
                    <a:lstStyle/>
                    <a:p>
                      <a:r>
                        <a:rPr lang="pl-PL" sz="1000" b="1" dirty="0">
                          <a:solidFill>
                            <a:srgbClr val="00A3A1"/>
                          </a:solidFill>
                          <a:latin typeface="+mn-lt"/>
                        </a:rPr>
                        <a:t>Imiona i nazwiska</a:t>
                      </a:r>
                      <a:r>
                        <a:rPr lang="pl-PL" sz="1000" b="1" baseline="0" dirty="0">
                          <a:solidFill>
                            <a:srgbClr val="00A3A1"/>
                          </a:solidFill>
                          <a:latin typeface="+mn-lt"/>
                        </a:rPr>
                        <a:t> pozostałych członków zespołu </a:t>
                      </a:r>
                    </a:p>
                    <a:p>
                      <a:r>
                        <a:rPr lang="pl-PL" sz="800" baseline="0" dirty="0">
                          <a:solidFill>
                            <a:srgbClr val="00A3A1"/>
                          </a:solidFill>
                          <a:latin typeface="+mn-lt"/>
                        </a:rPr>
                        <a:t>(w przypadku zgłoszeń grupowych) </a:t>
                      </a:r>
                      <a:endParaRPr lang="en-US" sz="800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800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A3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971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Wysokość wnioskowanego grantu </a:t>
                      </a:r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(dostępne granty w wysokości do 10 000 zł, 5 000 zł i do 3 000 zł</a:t>
                      </a:r>
                      <a:r>
                        <a:rPr lang="pl-PL" sz="1000" kern="1200" baseline="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przyznawane kolejno dla 3 najlepiej ocenionych projektów</a:t>
                      </a:r>
                      <a:r>
                        <a:rPr lang="pl-PL" sz="1000" kern="1200" baseline="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b="1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3859971" y="4139265"/>
            <a:ext cx="161382" cy="161382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73085" y="4139265"/>
            <a:ext cx="161382" cy="161382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874234" y="4139265"/>
            <a:ext cx="161382" cy="161382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37445" y="4139265"/>
            <a:ext cx="161382" cy="161382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39617" y="2790070"/>
            <a:ext cx="155251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r>
              <a:rPr lang="pl-PL" sz="15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943728" y="2790070"/>
            <a:ext cx="245717" cy="155251"/>
          </a:xfrm>
          <a:prstGeom prst="rect">
            <a:avLst/>
          </a:prstGeom>
          <a:solidFill>
            <a:schemeClr val="bg1"/>
          </a:solidFill>
          <a:ln>
            <a:solidFill>
              <a:srgbClr val="00A3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927" y="7060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Założenia projektu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763709"/>
              </p:ext>
            </p:extLst>
          </p:nvPr>
        </p:nvGraphicFramePr>
        <p:xfrm>
          <a:off x="752400" y="1207699"/>
          <a:ext cx="7649727" cy="459778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6497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47776">
                <a:tc>
                  <a:txBody>
                    <a:bodyPr/>
                    <a:lstStyle/>
                    <a:p>
                      <a:r>
                        <a:rPr lang="pl-PL" sz="1000" kern="1200" dirty="0">
                          <a:solidFill>
                            <a:srgbClr val="00A3A1"/>
                          </a:solidFill>
                          <a:effectLst/>
                        </a:rPr>
                        <a:t>Nazwa </a:t>
                      </a:r>
                      <a:r>
                        <a:rPr lang="pl-PL" sz="1000" kern="1200" dirty="0" smtClean="0">
                          <a:solidFill>
                            <a:srgbClr val="00A3A1"/>
                          </a:solidFill>
                          <a:effectLst/>
                        </a:rPr>
                        <a:t>projektu</a:t>
                      </a:r>
                      <a:endParaRPr lang="pl-PL" sz="1000" b="0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dirty="0">
                          <a:solidFill>
                            <a:srgbClr val="00A3A1"/>
                          </a:solidFill>
                          <a:latin typeface="+mn-lt"/>
                        </a:rPr>
                        <a:t>Skócony opis</a:t>
                      </a:r>
                      <a:r>
                        <a:rPr lang="pl-PL" sz="1000" b="1" baseline="0" dirty="0">
                          <a:solidFill>
                            <a:srgbClr val="00A3A1"/>
                          </a:solidFill>
                          <a:latin typeface="+mn-lt"/>
                        </a:rPr>
                        <a:t> projektu (do 500 znaków ze spacjami)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b="1" kern="1200" dirty="0">
                        <a:solidFill>
                          <a:srgbClr val="00A3A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b="1" kern="1200" dirty="0">
                        <a:solidFill>
                          <a:srgbClr val="00A3A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b="1" baseline="0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6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dirty="0">
                          <a:solidFill>
                            <a:srgbClr val="00A3A1"/>
                          </a:solidFill>
                          <a:latin typeface="+mn-lt"/>
                        </a:rPr>
                        <a:t>Cel </a:t>
                      </a:r>
                      <a:r>
                        <a:rPr lang="pl-PL" sz="1000" b="1" dirty="0" smtClean="0">
                          <a:solidFill>
                            <a:srgbClr val="00A3A1"/>
                          </a:solidFill>
                          <a:latin typeface="+mn-lt"/>
                        </a:rPr>
                        <a:t>projektu</a:t>
                      </a:r>
                      <a:endParaRPr lang="en-US" sz="1000" b="0" dirty="0">
                        <a:solidFill>
                          <a:srgbClr val="00A3A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87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Zasięg i grupa beneficjentów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  <a:endParaRPr lang="pl-PL" sz="1000" b="1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75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Innowacyjność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  <a:endParaRPr lang="pl-PL" sz="1000" b="1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98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Planowani partnerzy </a:t>
                      </a:r>
                      <a:r>
                        <a:rPr lang="pl-PL" sz="1000" b="1" kern="1200" dirty="0" smtClean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  <a:endParaRPr lang="pl-PL" sz="1000" b="1" kern="1200" dirty="0">
                        <a:solidFill>
                          <a:srgbClr val="00A3A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5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rgbClr val="00A3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Zakres oczekiwanego zaangażowania merytorycznego KPMG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03333" y="5025154"/>
            <a:ext cx="485523" cy="267038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8785" y="5032878"/>
            <a:ext cx="623565" cy="291682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1200" dirty="0">
                <a:solidFill>
                  <a:srgbClr val="00A3A1"/>
                </a:solidFill>
              </a:rPr>
              <a:t> </a:t>
            </a: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8654" y="5024786"/>
            <a:ext cx="582627" cy="267406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endParaRPr lang="pl-PL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558" y="7060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Opis projektu</a:t>
            </a:r>
            <a:endParaRPr lang="en-US" sz="2800" b="1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0824" y="1112808"/>
            <a:ext cx="7650776" cy="454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40824" y="1211263"/>
            <a:ext cx="7670215" cy="4625965"/>
          </a:xfrm>
        </p:spPr>
        <p:txBody>
          <a:bodyPr anchor="t"/>
          <a:lstStyle/>
          <a:p>
            <a:pPr marL="108000">
              <a:spcAft>
                <a:spcPts val="1000"/>
              </a:spcAft>
            </a:pPr>
            <a:r>
              <a:rPr lang="pl-PL" sz="1000" dirty="0">
                <a:solidFill>
                  <a:srgbClr val="00A3A1"/>
                </a:solidFill>
              </a:rPr>
              <a:t>Szczegółowy opis (do 500 słów) </a:t>
            </a:r>
          </a:p>
          <a:p>
            <a:pPr marL="108000">
              <a:spcAft>
                <a:spcPts val="1000"/>
              </a:spcAft>
            </a:pPr>
            <a:endParaRPr lang="pl-PL" sz="1000" b="0" dirty="0">
              <a:solidFill>
                <a:schemeClr val="tx1"/>
              </a:solidFill>
            </a:endParaRPr>
          </a:p>
          <a:p>
            <a:pPr marL="108000">
              <a:spcAft>
                <a:spcPts val="1000"/>
              </a:spcAft>
            </a:pPr>
            <a:endParaRPr lang="pl-PL" sz="1000" b="0" dirty="0">
              <a:solidFill>
                <a:schemeClr val="tx1"/>
              </a:solidFill>
            </a:endParaRPr>
          </a:p>
        </p:txBody>
      </p:sp>
      <p:sp>
        <p:nvSpPr>
          <p:cNvPr id="18" name="Text Placeholder 5"/>
          <p:cNvSpPr txBox="1">
            <a:spLocks/>
          </p:cNvSpPr>
          <p:nvPr/>
        </p:nvSpPr>
        <p:spPr>
          <a:xfrm>
            <a:off x="779727" y="5909374"/>
            <a:ext cx="8028718" cy="3252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284400" indent="-284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760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4400" indent="-284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980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371600" indent="-284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pl-PL" sz="1000" dirty="0">
                <a:solidFill>
                  <a:srgbClr val="00A3A1"/>
                </a:solidFill>
              </a:rPr>
              <a:t>Miejsce i </a:t>
            </a:r>
            <a:r>
              <a:rPr lang="pl-PL" sz="1000" dirty="0" smtClean="0">
                <a:solidFill>
                  <a:srgbClr val="00A3A1"/>
                </a:solidFill>
              </a:rPr>
              <a:t>czas</a:t>
            </a:r>
            <a:endParaRPr lang="pl-PL" sz="1000" b="0" dirty="0">
              <a:solidFill>
                <a:srgbClr val="00A3A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0825" y="1211263"/>
            <a:ext cx="7650776" cy="459422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7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341" y="7060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Plan komunikacji projektu </a:t>
            </a:r>
            <a:endParaRPr lang="en-US" sz="28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2400" y="1211263"/>
            <a:ext cx="7639200" cy="457390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 err="1">
              <a:solidFill>
                <a:schemeClr val="tx1"/>
              </a:solidFill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755CB781-CED4-4228-ADC6-C2F87B3576C7}"/>
              </a:ext>
            </a:extLst>
          </p:cNvPr>
          <p:cNvSpPr/>
          <p:nvPr/>
        </p:nvSpPr>
        <p:spPr>
          <a:xfrm>
            <a:off x="3402902" y="1604358"/>
            <a:ext cx="1458410" cy="538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 err="1">
              <a:solidFill>
                <a:schemeClr val="bg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C6539CB0-6535-4EDF-983D-BDDE7EDFAD76}"/>
              </a:ext>
            </a:extLst>
          </p:cNvPr>
          <p:cNvSpPr txBox="1"/>
          <p:nvPr/>
        </p:nvSpPr>
        <p:spPr>
          <a:xfrm>
            <a:off x="879676" y="1377387"/>
            <a:ext cx="7396222" cy="4341926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 lvl="1">
              <a:spcAft>
                <a:spcPts val="600"/>
              </a:spcAft>
            </a:pP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6503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125" y="7060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Harmonogram działań</a:t>
            </a:r>
            <a:endParaRPr lang="en-US" sz="28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2400" y="1211263"/>
            <a:ext cx="7639200" cy="459422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2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263" y="706000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Plan realizacji </a:t>
            </a:r>
            <a:endParaRPr lang="en-US" sz="2800" b="1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2400" y="1211263"/>
            <a:ext cx="7639200" cy="3459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>
              <a:solidFill>
                <a:srgbClr val="00A3A1"/>
              </a:solidFill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746125" y="1328468"/>
            <a:ext cx="7637024" cy="4347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284400" indent="-284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760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4400" indent="-284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980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371600" indent="-284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>
              <a:spcAft>
                <a:spcPts val="1000"/>
              </a:spcAft>
            </a:pPr>
            <a:r>
              <a:rPr lang="pl-PL" sz="1000" dirty="0">
                <a:solidFill>
                  <a:srgbClr val="00A3A1"/>
                </a:solidFill>
              </a:rPr>
              <a:t>Prosimy o uwzględnienie potrzebnych zasobów, organizacji pracy, nakładów własnych, podziału zadań </a:t>
            </a:r>
            <a:r>
              <a:rPr lang="pl-PL" sz="1000" dirty="0" smtClean="0">
                <a:solidFill>
                  <a:srgbClr val="00A3A1"/>
                </a:solidFill>
              </a:rPr>
              <a:t>itp.</a:t>
            </a:r>
            <a:br>
              <a:rPr lang="pl-PL" sz="1000" dirty="0" smtClean="0">
                <a:solidFill>
                  <a:srgbClr val="00A3A1"/>
                </a:solidFill>
              </a:rPr>
            </a:br>
            <a:r>
              <a:rPr lang="pl-PL" sz="1000" dirty="0" smtClean="0">
                <a:solidFill>
                  <a:schemeClr val="accent4"/>
                </a:solidFill>
              </a:rPr>
              <a:t>Szczegółowy </a:t>
            </a:r>
            <a:r>
              <a:rPr lang="pl-PL" sz="1000" dirty="0">
                <a:solidFill>
                  <a:schemeClr val="accent4"/>
                </a:solidFill>
              </a:rPr>
              <a:t>opis (do 300 słów)</a:t>
            </a:r>
          </a:p>
          <a:p>
            <a:pPr marL="108000">
              <a:spcAft>
                <a:spcPts val="1000"/>
              </a:spcAft>
            </a:pPr>
            <a:endParaRPr lang="pl-PL" sz="1000" dirty="0">
              <a:solidFill>
                <a:srgbClr val="00A3A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6126" y="1211263"/>
            <a:ext cx="7637024" cy="459422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17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0263" y="720023"/>
            <a:ext cx="763920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Budżet </a:t>
            </a:r>
            <a:endParaRPr lang="en-US" sz="2800" b="1" dirty="0">
              <a:latin typeface="+mn-lt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2781337A-561D-49E4-987C-827498333CF7}"/>
              </a:ext>
            </a:extLst>
          </p:cNvPr>
          <p:cNvSpPr txBox="1"/>
          <p:nvPr/>
        </p:nvSpPr>
        <p:spPr>
          <a:xfrm>
            <a:off x="1053296" y="1400537"/>
            <a:ext cx="7153155" cy="4189978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endParaRPr lang="pl-PL" sz="1500" dirty="0" err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00" y="1211263"/>
            <a:ext cx="7639200" cy="459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35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2400" y="721009"/>
            <a:ext cx="8093020" cy="518400"/>
          </a:xfrm>
        </p:spPr>
        <p:txBody>
          <a:bodyPr/>
          <a:lstStyle/>
          <a:p>
            <a:r>
              <a:rPr lang="pl-PL" sz="2800" b="1" dirty="0">
                <a:latin typeface="+mn-lt"/>
              </a:rPr>
              <a:t>Korzyści z przeprowadzonego projektu</a:t>
            </a:r>
            <a:endParaRPr lang="en-US" sz="2800" b="1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2400" y="1275659"/>
            <a:ext cx="7639200" cy="381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marL="108000">
              <a:spcAft>
                <a:spcPts val="1000"/>
              </a:spcAft>
            </a:pPr>
            <a:r>
              <a:rPr lang="pl-PL" sz="1000" b="1" dirty="0">
                <a:solidFill>
                  <a:srgbClr val="00A3A1"/>
                </a:solidFill>
              </a:rPr>
              <a:t>Prosimy o wskazanie oczekiwanych korzyści z przeprowadzonego projektu, w tym korzyści dla grupy beneficjentów i korzyści własnych, jak również sposoby mierzenia planowanych efektów itp. </a:t>
            </a:r>
          </a:p>
        </p:txBody>
      </p:sp>
      <p:sp>
        <p:nvSpPr>
          <p:cNvPr id="5" name="Rectangle 4"/>
          <p:cNvSpPr/>
          <p:nvPr/>
        </p:nvSpPr>
        <p:spPr>
          <a:xfrm>
            <a:off x="752400" y="1211263"/>
            <a:ext cx="7639200" cy="458817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l"/>
            <a:endParaRPr lang="pl-PL" sz="1500" dirty="0" err="1">
              <a:solidFill>
                <a:schemeClr val="bg1"/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35803384-831D-4242-90F7-9EE10310075A}"/>
              </a:ext>
            </a:extLst>
          </p:cNvPr>
          <p:cNvSpPr txBox="1"/>
          <p:nvPr/>
        </p:nvSpPr>
        <p:spPr>
          <a:xfrm>
            <a:off x="1018572" y="1770926"/>
            <a:ext cx="7072132" cy="3946133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>
              <a:spcAft>
                <a:spcPts val="600"/>
              </a:spcAft>
            </a:pP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242962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Global PowerPoint Toolbar"/>
  <p:tag name="TOOLBARVERSION" val="5.1"/>
  <p:tag name="TYPE" val="Screen"/>
  <p:tag name="KEYWORD" val="SCREEN"/>
  <p:tag name="TEMPLATEVERSION" val="12/02/2016 04:09: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1" val="TRUE"/>
</p:tagLst>
</file>

<file path=ppt/theme/theme1.xml><?xml version="1.0" encoding="utf-8"?>
<a:theme xmlns:a="http://schemas.openxmlformats.org/drawingml/2006/main" name="KPMG_Standard_4x3_0922_2015">
  <a:themeElements>
    <a:clrScheme name="New KPMG Colours">
      <a:dk1>
        <a:srgbClr val="000000"/>
      </a:dk1>
      <a:lt1>
        <a:sysClr val="window" lastClr="FFFFFF"/>
      </a:lt1>
      <a:dk2>
        <a:srgbClr val="00338D"/>
      </a:dk2>
      <a:lt2>
        <a:srgbClr val="F0F0F0"/>
      </a:lt2>
      <a:accent1>
        <a:srgbClr val="0091DA"/>
      </a:accent1>
      <a:accent2>
        <a:srgbClr val="6D2077"/>
      </a:accent2>
      <a:accent3>
        <a:srgbClr val="005EB8"/>
      </a:accent3>
      <a:accent4>
        <a:srgbClr val="00A3A1"/>
      </a:accent4>
      <a:accent5>
        <a:srgbClr val="EAAA00"/>
      </a:accent5>
      <a:accent6>
        <a:srgbClr val="43B02A"/>
      </a:accent6>
      <a:hlink>
        <a:srgbClr val="0091DA"/>
      </a:hlink>
      <a:folHlink>
        <a:srgbClr val="0091DA"/>
      </a:folHlink>
    </a:clrScheme>
    <a:fontScheme name="KPMG">
      <a:majorFont>
        <a:latin typeface="KPMG Extralight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54610" tIns="54610" rIns="54610" bIns="54610" rtlCol="0" anchor="ctr"/>
      <a:lstStyle>
        <a:defPPr algn="l">
          <a:defRPr sz="15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54610" tIns="54610" rIns="54610" bIns="54610" rtlCol="0">
        <a:noAutofit/>
      </a:bodyPr>
      <a:lstStyle>
        <a:defPPr>
          <a:spcAft>
            <a:spcPts val="600"/>
          </a:spcAft>
          <a:defRPr sz="1500" dirty="0" err="1" smtClean="0">
            <a:solidFill>
              <a:schemeClr val="tx2"/>
            </a:solidFill>
          </a:defRPr>
        </a:defPPr>
      </a:lstStyle>
    </a:txDef>
  </a:objectDefaults>
  <a:extraClrSchemeLst/>
  <a:custClrLst>
    <a:custClr name="KPMG Blue">
      <a:srgbClr val="00338D"/>
    </a:custClr>
    <a:custClr name="Medium Blue">
      <a:srgbClr val="005EB8"/>
    </a:custClr>
    <a:custClr name="Light Blue">
      <a:srgbClr val="0091DA"/>
    </a:custClr>
    <a:custClr name="Violet">
      <a:srgbClr val="483698"/>
    </a:custClr>
    <a:custClr name="Purple">
      <a:srgbClr val="470A68"/>
    </a:custClr>
    <a:custClr name="Light Purple">
      <a:srgbClr val="6D2077"/>
    </a:custClr>
    <a:custClr name="Green">
      <a:srgbClr val="00A3A1"/>
    </a:custClr>
    <a:custClr name="Dark Green">
      <a:srgbClr val="009A44"/>
    </a:custClr>
    <a:custClr name="Light Green">
      <a:srgbClr val="43B02A"/>
    </a:custClr>
    <a:custClr name="Yellow">
      <a:srgbClr val="EAAA00"/>
    </a:custClr>
    <a:custClr name="Orange">
      <a:srgbClr val="F68D2E"/>
    </a:custClr>
    <a:custClr name="Red ">
      <a:srgbClr val="BC204B"/>
    </a:custClr>
    <a:custClr name="Pink">
      <a:srgbClr val="C6007E"/>
    </a:custClr>
    <a:custClr name="Dark Brown">
      <a:srgbClr val="753F19"/>
    </a:custClr>
    <a:custClr name="Light Brown">
      <a:srgbClr val="9B642E"/>
    </a:custClr>
    <a:custClr name="Olive">
      <a:srgbClr val="9D9375"/>
    </a:custClr>
    <a:custClr name="Beige">
      <a:srgbClr val="E3BC9F"/>
    </a:custClr>
    <a:custClr name="Light Pink">
      <a:srgbClr val="E36877"/>
    </a:custClr>
  </a:custClrLst>
  <a:extLst>
    <a:ext uri="{05A4C25C-085E-4340-85A3-A5531E510DB2}">
      <thm15:themeFamily xmlns:thm15="http://schemas.microsoft.com/office/thememl/2012/main" name="KPMG Screen Standard Template.potx" id="{32F9CA8E-23B2-4F27-97D5-D13B48472974}" vid="{41B3CA61-CA54-45BF-A8CA-F3559622C1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KPMG Screen Standard Template</Template>
  <TotalTime>3319</TotalTime>
  <Words>1499</Words>
  <Application>Microsoft Office PowerPoint</Application>
  <PresentationFormat>On-screen Show (4:3)</PresentationFormat>
  <Paragraphs>313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KPMG Extralight</vt:lpstr>
      <vt:lpstr>KPMG_Standard_4x3_0922_2015</vt:lpstr>
      <vt:lpstr>PowerPoint Presentation</vt:lpstr>
      <vt:lpstr>Podstawowe informacje o projekcie </vt:lpstr>
      <vt:lpstr>Założenia projektu </vt:lpstr>
      <vt:lpstr>Opis projektu</vt:lpstr>
      <vt:lpstr>Plan komunikacji projektu </vt:lpstr>
      <vt:lpstr>Harmonogram działań</vt:lpstr>
      <vt:lpstr>Plan realizacji </vt:lpstr>
      <vt:lpstr>Budżet </vt:lpstr>
      <vt:lpstr>Korzyści z przeprowadzonego projektu</vt:lpstr>
      <vt:lpstr>Zespół zgłaszający projekt: osoba 1. / koordynator  (w przypadku zgłoszeń grupowych prosimy o uzupełnienie slajdów dla wszystkich członków) </vt:lpstr>
      <vt:lpstr>Zespół zgłaszający projekt: osoba 2.</vt:lpstr>
      <vt:lpstr>Zespół zgłaszający projekt: osoba 3.</vt:lpstr>
      <vt:lpstr>Zespół zgłaszający projekt: osoba 4.</vt:lpstr>
      <vt:lpstr>Zespół zgłaszający projekt: osoba 5.</vt:lpstr>
      <vt:lpstr>Wyrażenie zgód wymagane do zgłoszenia w Programie Ideas Loading (wszystkie zgody są obowiązkowe)</vt:lpstr>
      <vt:lpstr>Wyrażenie zgód wymagane do zgłoszenia w Programie Ideas Loading (wszystkie zgody są obowiązkowe)</vt:lpstr>
      <vt:lpstr>PowerPoint Presentation</vt:lpstr>
    </vt:vector>
  </TitlesOfParts>
  <Company>KPMG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Concert</dc:title>
  <dc:creator>KPMG in Poland</dc:creator>
  <cp:lastModifiedBy>Pietruszka, Julia</cp:lastModifiedBy>
  <cp:revision>334</cp:revision>
  <cp:lastPrinted>2017-05-25T14:46:42Z</cp:lastPrinted>
  <dcterms:created xsi:type="dcterms:W3CDTF">2016-12-23T15:10:19Z</dcterms:created>
  <dcterms:modified xsi:type="dcterms:W3CDTF">2018-11-06T15:51:06Z</dcterms:modified>
  <cp:category>KPMG Confidential</cp:category>
</cp:coreProperties>
</file>